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89" r:id="rId13"/>
    <p:sldId id="269" r:id="rId14"/>
    <p:sldId id="270" r:id="rId15"/>
    <p:sldId id="273" r:id="rId16"/>
    <p:sldId id="271" r:id="rId17"/>
    <p:sldId id="272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74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2/21/2019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alt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Теория п</a:t>
            </a:r>
            <a:r>
              <a:rPr lang="ru-RU" alt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роизводства и издержек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altLang="ru-RU" b="1" dirty="0" smtClean="0"/>
              <a:t>Понятие производства и затрат. Общий, средний и предельный продукт.</a:t>
            </a:r>
            <a:endParaRPr lang="en-US" altLang="ru-RU" b="1" dirty="0" smtClean="0"/>
          </a:p>
          <a:p>
            <a:pPr marL="514350" indent="-514350">
              <a:buFont typeface="+mj-lt"/>
              <a:buAutoNum type="arabicPeriod"/>
            </a:pPr>
            <a:r>
              <a:rPr lang="ru-RU" altLang="ru-RU" b="1" dirty="0" smtClean="0"/>
              <a:t>Производственная функция. Закон убывания предельной производительности фактора производства. </a:t>
            </a:r>
            <a:r>
              <a:rPr lang="ru-RU" altLang="ru-RU" b="1" dirty="0" err="1" smtClean="0"/>
              <a:t>Изокванта</a:t>
            </a:r>
            <a:r>
              <a:rPr lang="ru-RU" altLang="ru-RU" b="1" dirty="0" smtClean="0"/>
              <a:t>, </a:t>
            </a:r>
            <a:r>
              <a:rPr lang="ru-RU" altLang="ru-RU" b="1" dirty="0" err="1" smtClean="0"/>
              <a:t>изокоста</a:t>
            </a:r>
            <a:r>
              <a:rPr lang="ru-RU" altLang="ru-RU" b="1" dirty="0" smtClean="0"/>
              <a:t>.</a:t>
            </a:r>
            <a:endParaRPr lang="en-US" altLang="ru-RU" b="1" dirty="0" smtClean="0"/>
          </a:p>
          <a:p>
            <a:pPr marL="514350" indent="-514350">
              <a:buFont typeface="+mj-lt"/>
              <a:buAutoNum type="arabicPeriod"/>
            </a:pPr>
            <a:r>
              <a:rPr lang="ru-RU" altLang="ru-RU" b="1" dirty="0" smtClean="0"/>
              <a:t>Равновесие производителя. </a:t>
            </a:r>
            <a:endParaRPr lang="en-US" altLang="ru-RU" b="1" dirty="0" smtClean="0"/>
          </a:p>
          <a:p>
            <a:pPr marL="514350" indent="-514350">
              <a:buFont typeface="+mj-lt"/>
              <a:buAutoNum type="arabicPeriod"/>
            </a:pPr>
            <a:r>
              <a:rPr lang="ru-RU" altLang="ru-RU" b="1" dirty="0" smtClean="0"/>
              <a:t>Предельная норма технологического замещения. </a:t>
            </a:r>
          </a:p>
          <a:p>
            <a:pPr marL="514350" indent="-514350">
              <a:buFont typeface="+mj-lt"/>
              <a:buAutoNum type="arabicPeriod"/>
            </a:pPr>
            <a:r>
              <a:rPr lang="ru-RU" altLang="ru-RU" b="1" dirty="0" smtClean="0"/>
              <a:t>Технический прогресс.</a:t>
            </a:r>
          </a:p>
          <a:p>
            <a:pPr marL="514350" indent="-514350">
              <a:buFont typeface="+mj-lt"/>
              <a:buAutoNum type="arabicPeriod"/>
            </a:pPr>
            <a:r>
              <a:rPr lang="ru-RU" altLang="ru-RU" b="1" dirty="0" smtClean="0"/>
              <a:t>Издержки производства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304800"/>
            <a:ext cx="84582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ru-RU" sz="3200" b="1" dirty="0" smtClean="0">
                <a:solidFill>
                  <a:srgbClr val="FF0000"/>
                </a:solidFill>
              </a:rPr>
              <a:t>Мотивы деятельности предприятий и предпринимателей в рыночной экономике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3400" y="1600200"/>
            <a:ext cx="81534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ru-RU" altLang="ru-RU" sz="3200" b="1" i="1" dirty="0" smtClean="0"/>
              <a:t>получение максимума прибыли и дохода, </a:t>
            </a:r>
          </a:p>
          <a:p>
            <a:pPr marL="742950" indent="-742950">
              <a:buFont typeface="+mj-lt"/>
              <a:buAutoNum type="arabicPeriod"/>
            </a:pPr>
            <a:r>
              <a:rPr lang="ru-RU" altLang="ru-RU" sz="3200" b="1" i="1" dirty="0" smtClean="0"/>
              <a:t>расширение области деятельности,</a:t>
            </a:r>
          </a:p>
          <a:p>
            <a:pPr marL="742950" indent="-742950">
              <a:buFont typeface="+mj-lt"/>
              <a:buAutoNum type="arabicPeriod"/>
            </a:pPr>
            <a:r>
              <a:rPr lang="ru-RU" altLang="ru-RU" sz="3200" b="1" i="1" dirty="0" smtClean="0"/>
              <a:t>устранение конкурентов, достижение лидерских позиций, </a:t>
            </a:r>
          </a:p>
          <a:p>
            <a:pPr marL="742950" indent="-742950">
              <a:buFont typeface="+mj-lt"/>
              <a:buAutoNum type="arabicPeriod"/>
            </a:pPr>
            <a:r>
              <a:rPr lang="ru-RU" altLang="ru-RU" sz="3200" b="1" i="1" dirty="0" smtClean="0"/>
              <a:t>самореализация и самоутверждение, </a:t>
            </a:r>
          </a:p>
          <a:p>
            <a:pPr marL="742950" indent="-742950">
              <a:buFont typeface="+mj-lt"/>
              <a:buAutoNum type="arabicPeriod"/>
            </a:pPr>
            <a:r>
              <a:rPr lang="ru-RU" altLang="ru-RU" sz="3200" b="1" i="1" dirty="0" smtClean="0"/>
              <a:t>повышение благосостояния окружения  и общества.</a:t>
            </a:r>
            <a:endParaRPr lang="ru-RU" altLang="ru-RU" sz="3200" b="1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" y="0"/>
            <a:ext cx="86215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Факторы производства и их характеристика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90600" y="1295401"/>
            <a:ext cx="78486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</a:pPr>
            <a:r>
              <a:rPr lang="ru-RU" sz="3200" b="1" dirty="0" smtClean="0"/>
              <a:t>Производство </a:t>
            </a:r>
            <a:r>
              <a:rPr lang="ru-RU" sz="3200" dirty="0" smtClean="0"/>
              <a:t>– целесообразная деятельность по преобразованию одних благ (факторов производства, ресурсов) в другие, необходимые для удовлетворения потребностей</a:t>
            </a:r>
          </a:p>
          <a:p>
            <a:pPr algn="just">
              <a:lnSpc>
                <a:spcPct val="90000"/>
              </a:lnSpc>
            </a:pPr>
            <a:r>
              <a:rPr lang="ru-RU" sz="3200" b="1" dirty="0" smtClean="0"/>
              <a:t>Фактор производства</a:t>
            </a:r>
            <a:r>
              <a:rPr lang="ru-RU" sz="3200" dirty="0" smtClean="0"/>
              <a:t> – это ресурс, рассматриваемый его собственником как устойчивый источник дохода, а потому капитализируемый, то есть используемый для производства товаров и услуг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4000" y="304800"/>
            <a:ext cx="58012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3600" b="1" dirty="0" smtClean="0">
                <a:solidFill>
                  <a:srgbClr val="FF0000"/>
                </a:solidFill>
              </a:rPr>
              <a:t>Производственная функция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7200" y="1066800"/>
            <a:ext cx="82296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3200" i="1" dirty="0" smtClean="0"/>
              <a:t>Зависимость между объемом выпускаемой продукции и количеством потребленных ресурсов</a:t>
            </a:r>
            <a:endParaRPr lang="ru-RU" altLang="ru-RU" sz="3200" dirty="0" smtClean="0"/>
          </a:p>
          <a:p>
            <a:pPr>
              <a:buFontTx/>
              <a:buNone/>
            </a:pPr>
            <a:r>
              <a:rPr lang="ru-RU" altLang="ru-RU" sz="3200" b="1" dirty="0" smtClean="0">
                <a:solidFill>
                  <a:srgbClr val="FF0000"/>
                </a:solidFill>
              </a:rPr>
              <a:t>              Q = </a:t>
            </a:r>
            <a:r>
              <a:rPr lang="ru-RU" altLang="ru-RU" sz="3200" b="1" dirty="0" err="1" smtClean="0">
                <a:solidFill>
                  <a:srgbClr val="FF0000"/>
                </a:solidFill>
              </a:rPr>
              <a:t>f</a:t>
            </a:r>
            <a:r>
              <a:rPr lang="ru-RU" altLang="ru-RU" sz="3200" b="1" dirty="0" smtClean="0">
                <a:solidFill>
                  <a:srgbClr val="FF0000"/>
                </a:solidFill>
              </a:rPr>
              <a:t>(x1, x2, x3… </a:t>
            </a:r>
            <a:r>
              <a:rPr lang="ru-RU" altLang="ru-RU" sz="3200" b="1" dirty="0" err="1" smtClean="0">
                <a:solidFill>
                  <a:srgbClr val="FF0000"/>
                </a:solidFill>
              </a:rPr>
              <a:t>xn</a:t>
            </a:r>
            <a:r>
              <a:rPr lang="ru-RU" altLang="ru-RU" sz="3200" b="1" dirty="0" smtClean="0">
                <a:solidFill>
                  <a:srgbClr val="FF0000"/>
                </a:solidFill>
              </a:rPr>
              <a:t>),  </a:t>
            </a:r>
            <a:r>
              <a:rPr lang="ru-RU" altLang="ru-RU" sz="3200" dirty="0" smtClean="0"/>
              <a:t>где </a:t>
            </a:r>
          </a:p>
          <a:p>
            <a:pPr>
              <a:buFontTx/>
              <a:buNone/>
            </a:pPr>
            <a:r>
              <a:rPr lang="ru-RU" altLang="ru-RU" sz="3200" b="1" dirty="0" smtClean="0"/>
              <a:t>   Q</a:t>
            </a:r>
            <a:r>
              <a:rPr lang="ru-RU" altLang="ru-RU" sz="3200" dirty="0" smtClean="0"/>
              <a:t> - максимально возможный выпуск продукции при данной комбинации производственных ресурсов; </a:t>
            </a:r>
          </a:p>
          <a:p>
            <a:pPr>
              <a:buFontTx/>
              <a:buNone/>
            </a:pPr>
            <a:r>
              <a:rPr lang="ru-RU" altLang="ru-RU" sz="3200" b="1" dirty="0" smtClean="0"/>
              <a:t>   x1, x2, x3… </a:t>
            </a:r>
            <a:r>
              <a:rPr lang="ru-RU" altLang="ru-RU" sz="3200" b="1" dirty="0" err="1" smtClean="0"/>
              <a:t>xn</a:t>
            </a:r>
            <a:r>
              <a:rPr lang="en-US" altLang="ru-RU" sz="3200" b="1" dirty="0" smtClean="0"/>
              <a:t> </a:t>
            </a:r>
            <a:r>
              <a:rPr lang="ru-RU" altLang="ru-RU" sz="3200" dirty="0" smtClean="0"/>
              <a:t>- затраты ресурсов: труда, капитала, земли.</a:t>
            </a:r>
            <a:br>
              <a:rPr lang="ru-RU" altLang="ru-RU" sz="3200" dirty="0" smtClean="0"/>
            </a:br>
            <a:endParaRPr lang="ru-RU" altLang="ru-RU" sz="3200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47800" y="304800"/>
            <a:ext cx="655641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4400" b="1" dirty="0" smtClean="0">
                <a:solidFill>
                  <a:srgbClr val="FF0000"/>
                </a:solidFill>
              </a:rPr>
              <a:t>Закон убывающей отдачи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7200" y="1447800"/>
            <a:ext cx="83820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3200" b="1" dirty="0" smtClean="0"/>
              <a:t>Величина производственных мощностей в коротком периоде является фиксированной, </a:t>
            </a:r>
            <a:r>
              <a:rPr lang="ru-RU" altLang="ru-RU" sz="3200" b="1" dirty="0" smtClean="0">
                <a:solidFill>
                  <a:srgbClr val="FF0000"/>
                </a:solidFill>
              </a:rPr>
              <a:t>предельная производительность переменного фактора </a:t>
            </a:r>
            <a:r>
              <a:rPr lang="ru-RU" altLang="ru-RU" sz="3200" b="1" dirty="0" smtClean="0"/>
              <a:t>будет уменьшаться, начиная с определенного уровня затрат этого переменного фактора.</a:t>
            </a:r>
            <a:endParaRPr lang="en-US" altLang="ru-RU" sz="3200" b="1" dirty="0" smtClean="0"/>
          </a:p>
          <a:p>
            <a:r>
              <a:rPr lang="ru-RU" altLang="ru-RU" sz="3200" b="1" dirty="0" smtClean="0">
                <a:solidFill>
                  <a:srgbClr val="FF0000"/>
                </a:solidFill>
              </a:rPr>
              <a:t>Три зоны предельной отдачи</a:t>
            </a:r>
            <a:r>
              <a:rPr lang="ru-RU" altLang="ru-RU" sz="3200" b="1" dirty="0" smtClean="0"/>
              <a:t>: возрастающая, убывающая, отрицательная </a:t>
            </a:r>
            <a:endParaRPr lang="ru-RU" sz="32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33600" y="457200"/>
            <a:ext cx="69911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3600" b="1" dirty="0" smtClean="0">
                <a:solidFill>
                  <a:srgbClr val="FF0000"/>
                </a:solidFill>
              </a:rPr>
              <a:t>Правило использования ресурсов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295400"/>
            <a:ext cx="8686800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38912" indent="-320040" fontAlgn="auto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ru-RU" sz="3600" spc="-150" dirty="0" smtClean="0"/>
              <a:t>Спрос на ресурсы зависит от спроса на блага.</a:t>
            </a:r>
          </a:p>
          <a:p>
            <a:pPr marL="438912" indent="-320040" fontAlgn="auto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ru-RU" sz="3600" spc="-150" dirty="0" smtClean="0"/>
              <a:t>Предельный продукт в денежном выражении: </a:t>
            </a:r>
            <a:r>
              <a:rPr lang="en-US" sz="3600" spc="-150" dirty="0" smtClean="0">
                <a:solidFill>
                  <a:srgbClr val="FF0000"/>
                </a:solidFill>
              </a:rPr>
              <a:t>MRP – Marginal Revenue Product</a:t>
            </a:r>
          </a:p>
          <a:p>
            <a:pPr marL="438912" indent="-320040" fontAlgn="auto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ru-RU" sz="3600" spc="-150" dirty="0" smtClean="0"/>
              <a:t>Предельные издержки ресурсов:  </a:t>
            </a:r>
          </a:p>
          <a:p>
            <a:pPr marL="438912" indent="-32004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spc="-150" dirty="0" smtClean="0"/>
              <a:t>                                  </a:t>
            </a:r>
            <a:r>
              <a:rPr lang="en-US" sz="3600" spc="-150" dirty="0" smtClean="0">
                <a:solidFill>
                  <a:srgbClr val="FF0000"/>
                </a:solidFill>
              </a:rPr>
              <a:t>MRC - Marginal Resource Cost</a:t>
            </a:r>
            <a:endParaRPr lang="ru-RU" sz="3600" spc="-150" dirty="0" smtClean="0">
              <a:solidFill>
                <a:srgbClr val="FF0000"/>
              </a:solidFill>
            </a:endParaRPr>
          </a:p>
          <a:p>
            <a:pPr marL="438912" indent="-320040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ru-RU" sz="3600" spc="-150" dirty="0" smtClean="0">
                <a:solidFill>
                  <a:srgbClr val="FF0000"/>
                </a:solidFill>
              </a:rPr>
              <a:t>                           </a:t>
            </a:r>
            <a:endParaRPr lang="ru-RU" sz="3600" spc="-150" dirty="0" smtClean="0">
              <a:solidFill>
                <a:srgbClr val="FF0000"/>
              </a:solidFill>
            </a:endParaRPr>
          </a:p>
          <a:p>
            <a:pPr marL="438912" indent="-320040"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6600" spc="-150" dirty="0" smtClean="0">
                <a:solidFill>
                  <a:srgbClr val="FF0000"/>
                </a:solidFill>
              </a:rPr>
              <a:t>MRP</a:t>
            </a:r>
            <a:r>
              <a:rPr lang="ru-RU" sz="6600" spc="-150" dirty="0" smtClean="0">
                <a:solidFill>
                  <a:srgbClr val="FF0000"/>
                </a:solidFill>
              </a:rPr>
              <a:t> </a:t>
            </a:r>
            <a:r>
              <a:rPr lang="ru-RU" sz="6600" spc="-150" dirty="0" smtClean="0">
                <a:solidFill>
                  <a:srgbClr val="FF0000"/>
                </a:solidFill>
              </a:rPr>
              <a:t>= </a:t>
            </a:r>
            <a:r>
              <a:rPr lang="en-US" sz="6600" spc="-150" dirty="0" smtClean="0">
                <a:solidFill>
                  <a:srgbClr val="FF0000"/>
                </a:solidFill>
              </a:rPr>
              <a:t>MRC</a:t>
            </a:r>
            <a:endParaRPr lang="ru-RU" sz="6600" spc="-150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4800" y="457200"/>
            <a:ext cx="86868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3200" b="1" i="1" dirty="0" err="1" smtClean="0">
                <a:solidFill>
                  <a:srgbClr val="FF0000"/>
                </a:solidFill>
              </a:rPr>
              <a:t>Изокванты</a:t>
            </a:r>
            <a:r>
              <a:rPr lang="ru-RU" altLang="ru-RU" sz="3200" b="1" dirty="0" smtClean="0"/>
              <a:t> – кривые равного выпуска или равных продуктов.</a:t>
            </a:r>
          </a:p>
          <a:p>
            <a:pPr>
              <a:buFontTx/>
              <a:buNone/>
            </a:pPr>
            <a:r>
              <a:rPr lang="ru-RU" altLang="ru-RU" sz="3200" dirty="0" smtClean="0"/>
              <a:t>   Отражают: </a:t>
            </a:r>
          </a:p>
          <a:p>
            <a:pPr>
              <a:buFont typeface="Arial" pitchFamily="34" charset="0"/>
              <a:buChar char="•"/>
            </a:pPr>
            <a:r>
              <a:rPr lang="ru-RU" altLang="ru-RU" sz="3200" b="1" dirty="0" smtClean="0"/>
              <a:t>различные комбинации факторов производства, которые могут быть использованы для выпуска данного объема продукта; </a:t>
            </a:r>
          </a:p>
          <a:p>
            <a:pPr>
              <a:buFont typeface="Arial" pitchFamily="34" charset="0"/>
              <a:buChar char="•"/>
            </a:pPr>
            <a:r>
              <a:rPr lang="ru-RU" altLang="ru-RU" sz="3200" b="1" dirty="0" smtClean="0"/>
              <a:t>замену одного фактора другим (</a:t>
            </a:r>
            <a:r>
              <a:rPr lang="ru-RU" altLang="ru-RU" sz="3200" b="1" dirty="0" smtClean="0">
                <a:solidFill>
                  <a:srgbClr val="0033CC"/>
                </a:solidFill>
              </a:rPr>
              <a:t>MRTS, </a:t>
            </a:r>
            <a:r>
              <a:rPr lang="en-US" altLang="ru-RU" sz="3200" b="1" dirty="0" smtClean="0">
                <a:solidFill>
                  <a:srgbClr val="0033CC"/>
                </a:solidFill>
              </a:rPr>
              <a:t>Marginal Rate of Technical Substitution</a:t>
            </a:r>
            <a:r>
              <a:rPr lang="ru-RU" altLang="ru-RU" sz="3200" b="1" dirty="0" smtClean="0"/>
              <a:t>).</a:t>
            </a:r>
          </a:p>
          <a:p>
            <a:pPr>
              <a:buFont typeface="Arial" pitchFamily="34" charset="0"/>
              <a:buChar char="•"/>
            </a:pPr>
            <a:r>
              <a:rPr lang="ru-RU" altLang="ru-RU" sz="3200" b="1" dirty="0" smtClean="0"/>
              <a:t>Увеличение одного фактора и уменьшение другого не вызывает изменений в объеме выпускаемой продукции.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1000" y="228600"/>
            <a:ext cx="8763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38912" indent="-32004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spc="-150" dirty="0" smtClean="0">
                <a:solidFill>
                  <a:srgbClr val="FF0000"/>
                </a:solidFill>
              </a:rPr>
              <a:t>         Наклон </a:t>
            </a:r>
            <a:r>
              <a:rPr lang="ru-RU" sz="3200" b="1" spc="-150" dirty="0" err="1" smtClean="0">
                <a:solidFill>
                  <a:srgbClr val="FF0000"/>
                </a:solidFill>
              </a:rPr>
              <a:t>изокванты</a:t>
            </a:r>
            <a:r>
              <a:rPr lang="ru-RU" sz="3200" b="1" spc="-150" dirty="0" smtClean="0">
                <a:solidFill>
                  <a:srgbClr val="FF0000"/>
                </a:solidFill>
              </a:rPr>
              <a:t> </a:t>
            </a:r>
            <a:r>
              <a:rPr lang="ru-RU" sz="3200" b="1" spc="-150" dirty="0" smtClean="0"/>
              <a:t>выражает зависимость одного фактора от другого (например, капитала от труда) в производственном процессе.  Обычно наклон отрицательный, но может быть положительным</a:t>
            </a:r>
            <a:r>
              <a:rPr lang="ru-RU" sz="3200" spc="-150" dirty="0" smtClean="0"/>
              <a:t>.</a:t>
            </a:r>
          </a:p>
        </p:txBody>
      </p:sp>
      <p:pic>
        <p:nvPicPr>
          <p:cNvPr id="3" name="Рисунок 34" descr="Изоквант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895600"/>
            <a:ext cx="2808288" cy="233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36906" y="2814627"/>
            <a:ext cx="2343150" cy="226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69033" y="2698740"/>
            <a:ext cx="2419350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3352800" y="5334000"/>
            <a:ext cx="22589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b="1" dirty="0" smtClean="0"/>
              <a:t>Линейная </a:t>
            </a:r>
            <a:r>
              <a:rPr lang="ru-RU" altLang="ru-RU" b="1" dirty="0" err="1" smtClean="0"/>
              <a:t>изокванта</a:t>
            </a:r>
            <a:endParaRPr lang="ru-RU" altLang="ru-RU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943600" y="5334000"/>
            <a:ext cx="21632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b="1" dirty="0" err="1" smtClean="0"/>
              <a:t>Изокванта</a:t>
            </a:r>
            <a:r>
              <a:rPr lang="ru-RU" altLang="ru-RU" b="1" dirty="0" smtClean="0"/>
              <a:t> жесткой </a:t>
            </a:r>
          </a:p>
          <a:p>
            <a:r>
              <a:rPr lang="ru-RU" altLang="ru-RU" b="1" dirty="0" err="1" smtClean="0"/>
              <a:t>дополняемости</a:t>
            </a:r>
            <a:endParaRPr lang="ru-RU" altLang="ru-RU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36" descr="Карта изоквант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4648200"/>
            <a:ext cx="6299232" cy="1920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04800" y="228600"/>
            <a:ext cx="853440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3200" b="1" dirty="0" smtClean="0">
                <a:solidFill>
                  <a:srgbClr val="FF0000"/>
                </a:solidFill>
              </a:rPr>
              <a:t>Карта </a:t>
            </a:r>
            <a:r>
              <a:rPr lang="ru-RU" altLang="ru-RU" sz="3200" b="1" dirty="0" err="1" smtClean="0">
                <a:solidFill>
                  <a:srgbClr val="FF0000"/>
                </a:solidFill>
              </a:rPr>
              <a:t>изоквант</a:t>
            </a:r>
            <a:r>
              <a:rPr lang="ru-RU" altLang="ru-RU" sz="3200" b="1" dirty="0" smtClean="0">
                <a:solidFill>
                  <a:srgbClr val="FF0000"/>
                </a:solidFill>
              </a:rPr>
              <a:t>   </a:t>
            </a:r>
            <a:r>
              <a:rPr lang="ru-RU" altLang="ru-RU" sz="2400" b="1" dirty="0" smtClean="0"/>
              <a:t>набор </a:t>
            </a:r>
            <a:r>
              <a:rPr lang="ru-RU" altLang="ru-RU" sz="2400" b="1" dirty="0" err="1" smtClean="0"/>
              <a:t>изоквант</a:t>
            </a:r>
            <a:r>
              <a:rPr lang="ru-RU" altLang="ru-RU" sz="2400" b="1" dirty="0" smtClean="0"/>
              <a:t>, каждая из которых иллюстрирует максимально допустимый объем производства продукции при любом данном наборе факторов производства. </a:t>
            </a:r>
          </a:p>
          <a:p>
            <a:pPr>
              <a:buFont typeface="Wingdings" pitchFamily="2" charset="2"/>
              <a:buChar char="q"/>
            </a:pPr>
            <a:r>
              <a:rPr lang="ru-RU" altLang="ru-RU" sz="2400" b="1" dirty="0" smtClean="0"/>
              <a:t>является альтернативным способом изображения производственной функции.</a:t>
            </a:r>
          </a:p>
          <a:p>
            <a:pPr>
              <a:buFont typeface="Wingdings" pitchFamily="2" charset="2"/>
              <a:buChar char="q"/>
            </a:pPr>
            <a:r>
              <a:rPr lang="ru-RU" altLang="ru-RU" sz="2400" b="1" dirty="0" smtClean="0"/>
              <a:t>может быть использована для того, чтобы показать возможности выбора среди множества вариантов организации производства в рамках короткого периода, когда, например, капитал является постоянным фактором, а труд - переменным фактором.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" y="152400"/>
            <a:ext cx="86106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ru-RU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Изокоста</a:t>
            </a: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altLang="ru-RU" sz="2800" b="1" u="sng" dirty="0" smtClean="0">
                <a:latin typeface="Times New Roman" pitchFamily="18" charset="0"/>
                <a:cs typeface="Times New Roman" pitchFamily="18" charset="0"/>
              </a:rPr>
              <a:t>линия равных общих издержек</a:t>
            </a:r>
            <a:r>
              <a:rPr lang="ru-RU" altLang="ru-RU" sz="2800" b="1" dirty="0" smtClean="0">
                <a:latin typeface="Times New Roman" pitchFamily="18" charset="0"/>
                <a:cs typeface="Times New Roman" pitchFamily="18" charset="0"/>
              </a:rPr>
              <a:t>,                            линия комбинации факторов производства, которые можно купить за одинаковую общую сумму денег. </a:t>
            </a:r>
          </a:p>
          <a:p>
            <a:endParaRPr lang="ru-RU" altLang="ru-RU" sz="2400" dirty="0" smtClean="0"/>
          </a:p>
          <a:p>
            <a:pPr>
              <a:buFont typeface="Arial" pitchFamily="34" charset="0"/>
              <a:buChar char="•"/>
            </a:pPr>
            <a:r>
              <a:rPr lang="ru-RU" altLang="ru-RU" sz="2400" b="1" dirty="0" smtClean="0"/>
              <a:t>Наклон </a:t>
            </a:r>
            <a:r>
              <a:rPr lang="ru-RU" altLang="ru-RU" sz="2400" b="1" dirty="0" err="1" smtClean="0"/>
              <a:t>изокосты</a:t>
            </a:r>
            <a:r>
              <a:rPr lang="ru-RU" altLang="ru-RU" sz="2400" b="1" dirty="0" smtClean="0"/>
              <a:t> выражает относительные цены факторов. </a:t>
            </a:r>
          </a:p>
          <a:p>
            <a:pPr>
              <a:buFont typeface="Arial" pitchFamily="34" charset="0"/>
              <a:buChar char="•"/>
            </a:pPr>
            <a:r>
              <a:rPr lang="ru-RU" altLang="ru-RU" sz="2400" b="1" dirty="0" smtClean="0"/>
              <a:t>В точке  касания </a:t>
            </a:r>
            <a:r>
              <a:rPr lang="ru-RU" altLang="ru-RU" sz="2400" b="1" dirty="0" err="1" smtClean="0"/>
              <a:t>изокванты</a:t>
            </a:r>
            <a:r>
              <a:rPr lang="ru-RU" altLang="ru-RU" sz="2400" b="1" dirty="0" smtClean="0"/>
              <a:t> и </a:t>
            </a:r>
            <a:r>
              <a:rPr lang="ru-RU" altLang="ru-RU" sz="2400" b="1" dirty="0" err="1" smtClean="0"/>
              <a:t>изокосты</a:t>
            </a:r>
            <a:r>
              <a:rPr lang="ru-RU" altLang="ru-RU" sz="2400" b="1" dirty="0" smtClean="0"/>
              <a:t>  - наиболее оптимальная (дешевая) по стоимости комбинация факторов производства</a:t>
            </a:r>
            <a:r>
              <a:rPr lang="ru-RU" altLang="ru-RU" sz="2400" dirty="0" smtClean="0"/>
              <a:t>. </a:t>
            </a:r>
          </a:p>
          <a:p>
            <a:endParaRPr lang="ru-RU" altLang="ru-RU" sz="2400" dirty="0" smtClean="0"/>
          </a:p>
        </p:txBody>
      </p:sp>
      <p:pic>
        <p:nvPicPr>
          <p:cNvPr id="5" name="Рисунок 61" descr="Изокоста и изоквант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2800" y="3810000"/>
            <a:ext cx="4391025" cy="260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" y="152400"/>
            <a:ext cx="85344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spc="-150" dirty="0" smtClean="0">
                <a:solidFill>
                  <a:srgbClr val="FF0000"/>
                </a:solidFill>
              </a:rPr>
              <a:t>Равновесие производителя </a:t>
            </a:r>
            <a:r>
              <a:rPr lang="ru-RU" sz="3200" b="1" spc="-150" dirty="0" smtClean="0"/>
              <a:t>- </a:t>
            </a:r>
            <a:r>
              <a:rPr lang="ru-RU" sz="3200" b="1" spc="-150" dirty="0" smtClean="0"/>
              <a:t>это </a:t>
            </a:r>
            <a:r>
              <a:rPr lang="ru-RU" sz="3200" b="1" spc="-150" dirty="0" smtClean="0"/>
              <a:t>состояние производства, при котором использование факторов производства позволяет получить максимальный объем продукции (в точке касания </a:t>
            </a:r>
            <a:r>
              <a:rPr lang="ru-RU" sz="3200" b="1" spc="-150" dirty="0" err="1" smtClean="0"/>
              <a:t>изокванты</a:t>
            </a:r>
            <a:r>
              <a:rPr lang="ru-RU" sz="3200" b="1" spc="-150" dirty="0" smtClean="0"/>
              <a:t> с </a:t>
            </a:r>
            <a:r>
              <a:rPr lang="ru-RU" sz="3200" b="1" spc="-150" dirty="0" err="1" smtClean="0"/>
              <a:t>изокостой</a:t>
            </a:r>
            <a:endParaRPr lang="ru-RU" sz="3200" b="1" dirty="0"/>
          </a:p>
        </p:txBody>
      </p:sp>
      <p:pic>
        <p:nvPicPr>
          <p:cNvPr id="7" name="Рисунок 66" descr="Равновесие производител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2971800"/>
            <a:ext cx="4643437" cy="353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6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ru-RU" sz="3600" b="1" dirty="0" smtClean="0">
                <a:solidFill>
                  <a:srgbClr val="FF0000"/>
                </a:solidFill>
              </a:rPr>
              <a:t>Условие равновесия производителя</a:t>
            </a:r>
          </a:p>
        </p:txBody>
      </p:sp>
      <p:sp>
        <p:nvSpPr>
          <p:cNvPr id="45363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 eaLnBrk="1" hangingPunct="1">
              <a:lnSpc>
                <a:spcPct val="80000"/>
              </a:lnSpc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Производитель выбирает метод (технологию) производства данного объема выпуска с наименьшими издержками при существующих ценах на факторы производства и бюджетном ограничении 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Оптимальным является метод (технология), соответствующий точке касания 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изокосты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(бюджетной линии) некоторой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изокванте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(кривой безразличия продукта): отношение предельных продуктов используемых факторов  равно отношению их цен 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  <a:defRPr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Эта точка характеризует равновесие производителя, так как производитель при данных ценах на факторы производства не только готов, но и может замещать один фактор другим  без изменения уровня выпуска продукта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2400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7"/>
          <p:cNvSpPr txBox="1">
            <a:spLocks noChangeArrowheads="1"/>
          </p:cNvSpPr>
          <p:nvPr/>
        </p:nvSpPr>
        <p:spPr bwMode="auto">
          <a:xfrm>
            <a:off x="685800" y="990600"/>
            <a:ext cx="7885113" cy="64611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ru-RU" sz="3600" b="1" dirty="0">
                <a:solidFill>
                  <a:srgbClr val="0033CC"/>
                </a:solidFill>
              </a:rPr>
              <a:t>MRTS</a:t>
            </a:r>
            <a:r>
              <a:rPr lang="en-US" altLang="ru-RU" sz="3600" b="1" baseline="-25000" dirty="0">
                <a:solidFill>
                  <a:srgbClr val="0033CC"/>
                </a:solidFill>
              </a:rPr>
              <a:t>LK</a:t>
            </a:r>
            <a:r>
              <a:rPr lang="en-US" altLang="ru-RU" sz="3600" b="1" dirty="0">
                <a:solidFill>
                  <a:srgbClr val="0033CC"/>
                </a:solidFill>
              </a:rPr>
              <a:t> </a:t>
            </a:r>
            <a:r>
              <a:rPr lang="ru-RU" altLang="ru-RU" sz="3600" b="1" dirty="0">
                <a:solidFill>
                  <a:srgbClr val="0033CC"/>
                </a:solidFill>
              </a:rPr>
              <a:t>= - </a:t>
            </a:r>
            <a:r>
              <a:rPr lang="ru-RU" altLang="ru-RU" sz="3600" b="1" dirty="0" smtClean="0">
                <a:solidFill>
                  <a:srgbClr val="0033CC"/>
                </a:solidFill>
              </a:rPr>
              <a:t> </a:t>
            </a:r>
            <a:r>
              <a:rPr lang="en-US" altLang="ru-RU" sz="3600" b="1" dirty="0" smtClean="0">
                <a:solidFill>
                  <a:srgbClr val="0033CC"/>
                </a:solidFill>
              </a:rPr>
              <a:t>K/</a:t>
            </a:r>
            <a:r>
              <a:rPr lang="ru-RU" altLang="ru-RU" sz="3600" b="1" dirty="0" err="1" smtClean="0">
                <a:solidFill>
                  <a:srgbClr val="0033CC"/>
                </a:solidFill>
              </a:rPr>
              <a:t> </a:t>
            </a:r>
            <a:r>
              <a:rPr lang="en-US" altLang="ru-RU" sz="3600" b="1" dirty="0" smtClean="0">
                <a:solidFill>
                  <a:srgbClr val="0033CC"/>
                </a:solidFill>
              </a:rPr>
              <a:t>L </a:t>
            </a:r>
            <a:r>
              <a:rPr lang="ru-RU" altLang="ru-RU" sz="3600" b="1" dirty="0" smtClean="0">
                <a:solidFill>
                  <a:srgbClr val="0033CC"/>
                </a:solidFill>
              </a:rPr>
              <a:t> </a:t>
            </a:r>
            <a:r>
              <a:rPr lang="en-US" altLang="ru-RU" sz="3600" b="1" dirty="0">
                <a:solidFill>
                  <a:srgbClr val="0033CC"/>
                </a:solidFill>
              </a:rPr>
              <a:t>= </a:t>
            </a:r>
            <a:r>
              <a:rPr lang="ru-RU" altLang="ru-RU" sz="3600" b="1" dirty="0">
                <a:solidFill>
                  <a:srgbClr val="0033CC"/>
                </a:solidFill>
              </a:rPr>
              <a:t>- </a:t>
            </a:r>
            <a:r>
              <a:rPr lang="en-US" altLang="ru-RU" sz="3600" b="1" dirty="0">
                <a:solidFill>
                  <a:srgbClr val="0033CC"/>
                </a:solidFill>
              </a:rPr>
              <a:t>w/r = const.</a:t>
            </a:r>
            <a:endParaRPr lang="ru-RU" altLang="ru-RU" b="1" dirty="0">
              <a:solidFill>
                <a:srgbClr val="0033CC"/>
              </a:solidFill>
            </a:endParaRPr>
          </a:p>
        </p:txBody>
      </p:sp>
      <p:sp>
        <p:nvSpPr>
          <p:cNvPr id="24579" name="TextBox 8"/>
          <p:cNvSpPr txBox="1">
            <a:spLocks noChangeArrowheads="1"/>
          </p:cNvSpPr>
          <p:nvPr/>
        </p:nvSpPr>
        <p:spPr bwMode="auto">
          <a:xfrm>
            <a:off x="431800" y="152400"/>
            <a:ext cx="8280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3600" b="1" dirty="0">
                <a:solidFill>
                  <a:srgbClr val="FF0000"/>
                </a:solidFill>
              </a:rPr>
              <a:t>Условие равновесия производителя</a:t>
            </a:r>
          </a:p>
        </p:txBody>
      </p:sp>
      <p:pic>
        <p:nvPicPr>
          <p:cNvPr id="2458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138" y="2187575"/>
            <a:ext cx="4429125" cy="362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1" name="TextBox 11"/>
          <p:cNvSpPr txBox="1">
            <a:spLocks noChangeArrowheads="1"/>
          </p:cNvSpPr>
          <p:nvPr/>
        </p:nvSpPr>
        <p:spPr bwMode="auto">
          <a:xfrm>
            <a:off x="957263" y="5802313"/>
            <a:ext cx="76676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ru-RU" sz="2000" b="1">
                <a:solidFill>
                  <a:srgbClr val="0033CC"/>
                </a:solidFill>
              </a:rPr>
              <a:t>w</a:t>
            </a:r>
            <a:r>
              <a:rPr lang="ru-RU" altLang="ru-RU" sz="2000" b="1">
                <a:solidFill>
                  <a:srgbClr val="0033CC"/>
                </a:solidFill>
              </a:rPr>
              <a:t> – цена единицы фактора труд</a:t>
            </a:r>
            <a:r>
              <a:rPr lang="en-US" altLang="ru-RU" sz="2000" b="1">
                <a:solidFill>
                  <a:srgbClr val="0033CC"/>
                </a:solidFill>
              </a:rPr>
              <a:t> (wage)</a:t>
            </a:r>
            <a:r>
              <a:rPr lang="ru-RU" altLang="ru-RU" sz="2000" b="1">
                <a:solidFill>
                  <a:srgbClr val="0033CC"/>
                </a:solidFill>
              </a:rPr>
              <a:t>,</a:t>
            </a:r>
          </a:p>
          <a:p>
            <a:r>
              <a:rPr lang="en-US" altLang="ru-RU" sz="2000" b="1">
                <a:solidFill>
                  <a:srgbClr val="0033CC"/>
                </a:solidFill>
              </a:rPr>
              <a:t>r</a:t>
            </a:r>
            <a:r>
              <a:rPr lang="ru-RU" altLang="ru-RU" sz="2000" b="1">
                <a:solidFill>
                  <a:srgbClr val="0033CC"/>
                </a:solidFill>
              </a:rPr>
              <a:t> – цена единицы фактора капитал</a:t>
            </a:r>
            <a:r>
              <a:rPr lang="en-US" altLang="ru-RU" sz="2000" b="1">
                <a:solidFill>
                  <a:srgbClr val="0033CC"/>
                </a:solidFill>
              </a:rPr>
              <a:t> (rate)</a:t>
            </a:r>
            <a:endParaRPr lang="ru-RU" altLang="ru-RU" sz="2000"/>
          </a:p>
        </p:txBody>
      </p:sp>
      <p:sp>
        <p:nvSpPr>
          <p:cNvPr id="24582" name="TextBox 12"/>
          <p:cNvSpPr txBox="1">
            <a:spLocks noChangeArrowheads="1"/>
          </p:cNvSpPr>
          <p:nvPr/>
        </p:nvSpPr>
        <p:spPr bwMode="auto">
          <a:xfrm>
            <a:off x="3671888" y="2370138"/>
            <a:ext cx="5472112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800"/>
              <a:t>Уравнение линии изокосты </a:t>
            </a:r>
          </a:p>
          <a:p>
            <a:pPr algn="ctr"/>
            <a:r>
              <a:rPr lang="ru-RU" altLang="ru-RU" sz="2800"/>
              <a:t>(бюджета производителя, С):</a:t>
            </a:r>
          </a:p>
          <a:p>
            <a:pPr algn="ctr"/>
            <a:r>
              <a:rPr lang="en-US" altLang="ru-RU" sz="3600" b="1">
                <a:solidFill>
                  <a:srgbClr val="0033CC"/>
                </a:solidFill>
              </a:rPr>
              <a:t>C = wL +  rK</a:t>
            </a:r>
            <a:endParaRPr lang="ru-RU" altLang="ru-RU" sz="3600" b="1">
              <a:solidFill>
                <a:srgbClr val="0033CC"/>
              </a:solidFill>
            </a:endParaRPr>
          </a:p>
        </p:txBody>
      </p:sp>
      <p:sp>
        <p:nvSpPr>
          <p:cNvPr id="7" name="Равнобедренный треугольник 6"/>
          <p:cNvSpPr/>
          <p:nvPr/>
        </p:nvSpPr>
        <p:spPr>
          <a:xfrm flipH="1">
            <a:off x="2743200" y="1295400"/>
            <a:ext cx="198118" cy="22860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8" name="Равнобедренный треугольник 7"/>
          <p:cNvSpPr/>
          <p:nvPr/>
        </p:nvSpPr>
        <p:spPr>
          <a:xfrm flipH="1">
            <a:off x="3276600" y="1295400"/>
            <a:ext cx="198118" cy="22860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Содержимое 2"/>
          <p:cNvSpPr>
            <a:spLocks noGrp="1"/>
          </p:cNvSpPr>
          <p:nvPr>
            <p:ph idx="1"/>
          </p:nvPr>
        </p:nvSpPr>
        <p:spPr>
          <a:xfrm>
            <a:off x="142875" y="215856"/>
            <a:ext cx="9001125" cy="3384550"/>
          </a:xfrm>
        </p:spPr>
        <p:txBody>
          <a:bodyPr lIns="91440" tIns="45720" rtlCol="0">
            <a:normAutofit fontScale="92500" lnSpcReduction="20000"/>
          </a:bodyPr>
          <a:lstStyle/>
          <a:p>
            <a:pPr marL="438912" indent="-32004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altLang="ru-RU" sz="3500" b="1" dirty="0" smtClean="0">
                <a:solidFill>
                  <a:srgbClr val="FF0000"/>
                </a:solidFill>
              </a:rPr>
              <a:t>Технический прогресс </a:t>
            </a:r>
          </a:p>
          <a:p>
            <a:pPr marL="438912" indent="-320040" fontAlgn="auto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endParaRPr lang="ru-RU" altLang="ru-RU" sz="2400" b="1" dirty="0" smtClean="0">
              <a:solidFill>
                <a:srgbClr val="0033CC"/>
              </a:solidFill>
            </a:endParaRPr>
          </a:p>
          <a:p>
            <a:pPr marL="438912" indent="-320040" algn="just" fontAlgn="auto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ru-RU" altLang="ru-RU" sz="2400" dirty="0" smtClean="0"/>
              <a:t>- </a:t>
            </a:r>
            <a:r>
              <a:rPr lang="ru-RU" altLang="ru-RU" sz="2600" b="1" dirty="0" smtClean="0"/>
              <a:t>это внедрение новых, технически более эффективных видов производства, которые должны быть приняты во внимание в производственной функции, и в то же время технически неэффективные виды производства должны быть исключены из нее.</a:t>
            </a:r>
          </a:p>
          <a:p>
            <a:pPr marL="438912" indent="-320040" algn="just" fontAlgn="auto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ru-RU" altLang="ru-RU" sz="2600" b="1" dirty="0" smtClean="0"/>
              <a:t>Технический прогресс, стимулирующий увеличение объема выпуска, графически может быть изображен сдвигом вниз </a:t>
            </a:r>
            <a:r>
              <a:rPr lang="ru-RU" altLang="ru-RU" sz="2600" b="1" dirty="0" err="1" smtClean="0"/>
              <a:t>изокванты</a:t>
            </a:r>
            <a:r>
              <a:rPr lang="ru-RU" altLang="ru-RU" sz="2600" b="1" dirty="0" smtClean="0"/>
              <a:t>, описывающей конкретный объем производства продукции </a:t>
            </a:r>
          </a:p>
        </p:txBody>
      </p:sp>
      <p:pic>
        <p:nvPicPr>
          <p:cNvPr id="25603" name="Рисунок 87" descr="Сдвиг изокванты в результате технического прогресс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3200" y="3792538"/>
            <a:ext cx="4356100" cy="3065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Содержимое 2"/>
          <p:cNvSpPr>
            <a:spLocks noGrp="1"/>
          </p:cNvSpPr>
          <p:nvPr>
            <p:ph idx="1"/>
          </p:nvPr>
        </p:nvSpPr>
        <p:spPr>
          <a:xfrm>
            <a:off x="300038" y="800100"/>
            <a:ext cx="8229600" cy="2700338"/>
          </a:xfrm>
        </p:spPr>
        <p:txBody>
          <a:bodyPr lIns="91440" tIns="45720" rtlCol="0">
            <a:normAutofit fontScale="92500" lnSpcReduction="20000"/>
          </a:bodyPr>
          <a:lstStyle/>
          <a:p>
            <a:pPr marL="438912" indent="-32004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altLang="ru-RU" sz="4300" b="1" dirty="0" smtClean="0">
                <a:solidFill>
                  <a:srgbClr val="FF0000"/>
                </a:solidFill>
              </a:rPr>
              <a:t>Нейтральный тип </a:t>
            </a:r>
          </a:p>
          <a:p>
            <a:pPr marL="438912" indent="-320040" fontAlgn="auto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endParaRPr lang="ru-RU" altLang="ru-RU" sz="2800" b="1" dirty="0" smtClean="0">
              <a:solidFill>
                <a:srgbClr val="0033CC"/>
              </a:solidFill>
            </a:endParaRPr>
          </a:p>
          <a:p>
            <a:pPr marL="438912" indent="-32004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altLang="ru-RU" sz="2800" b="1" dirty="0" smtClean="0"/>
              <a:t>технического прогресса - технический прогресс сопровождается пропорциональным ростом продуктов К и L, так что предельная норма их технического замещения при перемещении к началу координат сохраняется постоянной</a:t>
            </a:r>
            <a:r>
              <a:rPr lang="en-US" altLang="ru-RU" sz="2800" b="1" dirty="0" smtClean="0"/>
              <a:t>.</a:t>
            </a:r>
            <a:endParaRPr lang="ru-RU" altLang="ru-RU" sz="2800" b="1" dirty="0" smtClean="0"/>
          </a:p>
        </p:txBody>
      </p:sp>
      <p:pic>
        <p:nvPicPr>
          <p:cNvPr id="28675" name="Рисунок 90" descr="Нейтральный тип технического прогресс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89150" y="3206750"/>
            <a:ext cx="4319588" cy="365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Содержимое 2"/>
          <p:cNvSpPr>
            <a:spLocks noGrp="1"/>
          </p:cNvSpPr>
          <p:nvPr>
            <p:ph idx="1"/>
          </p:nvPr>
        </p:nvSpPr>
        <p:spPr>
          <a:xfrm>
            <a:off x="228600" y="152400"/>
            <a:ext cx="8569325" cy="2819400"/>
          </a:xfrm>
        </p:spPr>
        <p:txBody>
          <a:bodyPr lIns="91440" tIns="45720" rtlCol="0">
            <a:normAutofit fontScale="92500" lnSpcReduction="10000"/>
          </a:bodyPr>
          <a:lstStyle/>
          <a:p>
            <a:pPr marL="438912" indent="-32004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altLang="ru-RU" sz="3600" b="1" dirty="0" err="1" smtClean="0">
                <a:solidFill>
                  <a:srgbClr val="FF0000"/>
                </a:solidFill>
              </a:rPr>
              <a:t>Капиталоинтенсивный</a:t>
            </a:r>
            <a:r>
              <a:rPr lang="ru-RU" altLang="ru-RU" sz="3600" b="1" dirty="0" smtClean="0">
                <a:solidFill>
                  <a:srgbClr val="FF0000"/>
                </a:solidFill>
              </a:rPr>
              <a:t> тип технического прогресса</a:t>
            </a:r>
          </a:p>
          <a:p>
            <a:pPr marL="438912" indent="-320040" fontAlgn="auto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ru-RU" altLang="ru-RU" b="1" dirty="0" smtClean="0"/>
              <a:t> - это такой тип, когда при передвижении вдоль линии с постоянным соотношением К / L предельная норма технического замещения (MRTS</a:t>
            </a:r>
            <a:r>
              <a:rPr lang="ru-RU" altLang="ru-RU" sz="2800" b="1" dirty="0" smtClean="0"/>
              <a:t>LK</a:t>
            </a:r>
            <a:r>
              <a:rPr lang="ru-RU" altLang="ru-RU" b="1" dirty="0" smtClean="0"/>
              <a:t>) понижается </a:t>
            </a:r>
          </a:p>
        </p:txBody>
      </p:sp>
      <p:pic>
        <p:nvPicPr>
          <p:cNvPr id="26627" name="Рисунок 88" descr="Капиталоинтенсивный тип технического прогресс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2895600"/>
            <a:ext cx="6629400" cy="35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Содержимое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2124075"/>
          </a:xfrm>
        </p:spPr>
        <p:txBody>
          <a:bodyPr lIns="91440" tIns="45720"/>
          <a:lstStyle/>
          <a:p>
            <a:r>
              <a:rPr lang="ru-RU" altLang="ru-RU" b="1" dirty="0" err="1" smtClean="0">
                <a:solidFill>
                  <a:srgbClr val="FF0000"/>
                </a:solidFill>
              </a:rPr>
              <a:t>Трудоинтенсивный</a:t>
            </a:r>
            <a:r>
              <a:rPr lang="ru-RU" altLang="ru-RU" b="1" dirty="0" smtClean="0">
                <a:solidFill>
                  <a:srgbClr val="FF0000"/>
                </a:solidFill>
              </a:rPr>
              <a:t> тип технического прогресса - </a:t>
            </a:r>
            <a:r>
              <a:rPr lang="ru-RU" altLang="ru-RU" b="1" dirty="0" smtClean="0"/>
              <a:t>при передвижении вдоль той же линии MRTS</a:t>
            </a:r>
            <a:r>
              <a:rPr lang="ru-RU" altLang="ru-RU" sz="2800" b="1" dirty="0" smtClean="0"/>
              <a:t>LK</a:t>
            </a:r>
            <a:r>
              <a:rPr lang="ru-RU" altLang="ru-RU" b="1" dirty="0" smtClean="0"/>
              <a:t> увеличивается</a:t>
            </a:r>
            <a:r>
              <a:rPr lang="en-US" altLang="ru-RU" dirty="0" smtClean="0"/>
              <a:t>.</a:t>
            </a:r>
            <a:r>
              <a:rPr lang="ru-RU" altLang="ru-RU" dirty="0" smtClean="0"/>
              <a:t> </a:t>
            </a:r>
          </a:p>
        </p:txBody>
      </p:sp>
      <p:pic>
        <p:nvPicPr>
          <p:cNvPr id="27651" name="Рисунок 89" descr="Трудоинтенсивный тип технического прогресс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1981200"/>
            <a:ext cx="6934200" cy="419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288" y="1557338"/>
            <a:ext cx="8748712" cy="1439862"/>
          </a:xfrm>
        </p:spPr>
        <p:txBody>
          <a:bodyPr rtlCol="0">
            <a:normAutofit fontScale="85000" lnSpcReduction="10000"/>
          </a:bodyPr>
          <a:lstStyle/>
          <a:p>
            <a:pPr marL="1973263" indent="-1973263"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b="1" smtClean="0">
                <a:solidFill>
                  <a:schemeClr val="tx2"/>
                </a:solidFill>
              </a:rPr>
              <a:t>Издержки</a:t>
            </a:r>
            <a:r>
              <a:rPr lang="ru-RU" smtClean="0"/>
              <a:t> – это денежное выражение затрат производственных факторов, необходимых для осуществления предприятием своей производственной деятельности.</a:t>
            </a:r>
          </a:p>
        </p:txBody>
      </p:sp>
      <p:sp>
        <p:nvSpPr>
          <p:cNvPr id="5" name="Содержимое 2"/>
          <p:cNvSpPr txBox="1">
            <a:spLocks/>
          </p:cNvSpPr>
          <p:nvPr/>
        </p:nvSpPr>
        <p:spPr bwMode="auto">
          <a:xfrm>
            <a:off x="323850" y="3213100"/>
            <a:ext cx="8229600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973263" indent="-1973263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2600">
                <a:latin typeface="Constantia" pitchFamily="18" charset="0"/>
              </a:rPr>
              <a:t>В рыночной экономике существуют два подхода к оценке издержек: </a:t>
            </a:r>
            <a:r>
              <a:rPr lang="ru-RU" sz="2600" b="1">
                <a:solidFill>
                  <a:schemeClr val="tx2"/>
                </a:solidFill>
                <a:latin typeface="Constantia" pitchFamily="18" charset="0"/>
              </a:rPr>
              <a:t>бухгалтерский и экономический.</a:t>
            </a:r>
          </a:p>
          <a:p>
            <a:pPr marL="1973263" indent="-1973263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endParaRPr lang="ru-RU" sz="2600" b="1">
              <a:solidFill>
                <a:schemeClr val="tx2"/>
              </a:solidFill>
              <a:latin typeface="Constantia" pitchFamily="18" charset="0"/>
            </a:endParaRPr>
          </a:p>
        </p:txBody>
      </p:sp>
      <p:sp>
        <p:nvSpPr>
          <p:cNvPr id="29700" name="Rectangle 6"/>
          <p:cNvSpPr>
            <a:spLocks noChangeArrowheads="1"/>
          </p:cNvSpPr>
          <p:nvPr/>
        </p:nvSpPr>
        <p:spPr bwMode="auto">
          <a:xfrm>
            <a:off x="250825" y="5013325"/>
            <a:ext cx="856932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ru-RU" sz="2400" b="1">
                <a:solidFill>
                  <a:schemeClr val="tx2"/>
                </a:solidFill>
                <a:latin typeface="Constantia" pitchFamily="18" charset="0"/>
              </a:rPr>
              <a:t>Экономические издержки </a:t>
            </a:r>
            <a:r>
              <a:rPr lang="ru-RU" sz="2400" b="1">
                <a:latin typeface="Constantia" pitchFamily="18" charset="0"/>
              </a:rPr>
              <a:t>– это количество (стоимость) других продуктов, от которых следует отказаться или которыми следует пожертвовать, чтобы получить какое-то количество данного продукта.</a:t>
            </a:r>
          </a:p>
        </p:txBody>
      </p:sp>
      <p:sp>
        <p:nvSpPr>
          <p:cNvPr id="29701" name="Rectangle 7"/>
          <p:cNvSpPr>
            <a:spLocks noChangeArrowheads="1"/>
          </p:cNvSpPr>
          <p:nvPr/>
        </p:nvSpPr>
        <p:spPr bwMode="auto">
          <a:xfrm>
            <a:off x="0" y="179388"/>
            <a:ext cx="91440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4000" b="1" i="1">
                <a:solidFill>
                  <a:srgbClr val="0F2BEC"/>
                </a:solidFill>
                <a:latin typeface="Calibri" pitchFamily="34" charset="0"/>
              </a:rPr>
              <a:t>Бухгалтерские  и экономические издержки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Содержимое 2"/>
          <p:cNvSpPr txBox="1">
            <a:spLocks/>
          </p:cNvSpPr>
          <p:nvPr/>
        </p:nvSpPr>
        <p:spPr bwMode="auto">
          <a:xfrm>
            <a:off x="323850" y="0"/>
            <a:ext cx="8229600" cy="199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endParaRPr lang="ru-RU" sz="2400">
              <a:latin typeface="Constantia" pitchFamily="18" charset="0"/>
            </a:endParaRPr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0" y="0"/>
            <a:ext cx="9324975" cy="1570038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solidFill>
                  <a:srgbClr val="0F2BEC"/>
                </a:solidFill>
                <a:latin typeface="Constantia" pitchFamily="18" charset="0"/>
              </a:rPr>
              <a:t>Экономические издержки = </a:t>
            </a:r>
          </a:p>
          <a:p>
            <a:pPr algn="ctr"/>
            <a:r>
              <a:rPr lang="ru-RU" sz="3200" b="1">
                <a:solidFill>
                  <a:srgbClr val="0F2BEC"/>
                </a:solidFill>
                <a:latin typeface="Constantia" pitchFamily="18" charset="0"/>
              </a:rPr>
              <a:t>внешние(явные)+внутренне) + нормальная прибыль</a:t>
            </a:r>
          </a:p>
        </p:txBody>
      </p:sp>
      <p:sp>
        <p:nvSpPr>
          <p:cNvPr id="30724" name="Rectangle 10"/>
          <p:cNvSpPr>
            <a:spLocks noChangeArrowheads="1"/>
          </p:cNvSpPr>
          <p:nvPr/>
        </p:nvSpPr>
        <p:spPr bwMode="auto">
          <a:xfrm>
            <a:off x="179388" y="1484313"/>
            <a:ext cx="2484437" cy="518477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>
                <a:solidFill>
                  <a:schemeClr val="tx2"/>
                </a:solidFill>
                <a:latin typeface="Constantia" pitchFamily="18" charset="0"/>
              </a:rPr>
              <a:t>Бухгалтерские </a:t>
            </a:r>
          </a:p>
          <a:p>
            <a:pPr algn="ctr"/>
            <a:r>
              <a:rPr lang="ru-RU" sz="2000" b="1">
                <a:solidFill>
                  <a:schemeClr val="tx2"/>
                </a:solidFill>
                <a:latin typeface="Constantia" pitchFamily="18" charset="0"/>
              </a:rPr>
              <a:t>издержки -</a:t>
            </a:r>
          </a:p>
          <a:p>
            <a:pPr algn="ctr"/>
            <a:r>
              <a:rPr lang="ru-RU" b="1">
                <a:latin typeface="Constantia" pitchFamily="18" charset="0"/>
              </a:rPr>
              <a:t>это стоимость</a:t>
            </a:r>
          </a:p>
          <a:p>
            <a:pPr algn="ctr"/>
            <a:r>
              <a:rPr lang="ru-RU" b="1">
                <a:latin typeface="Constantia" pitchFamily="18" charset="0"/>
              </a:rPr>
              <a:t> израсходованных</a:t>
            </a:r>
          </a:p>
          <a:p>
            <a:pPr algn="ctr"/>
            <a:r>
              <a:rPr lang="ru-RU" b="1">
                <a:latin typeface="Constantia" pitchFamily="18" charset="0"/>
              </a:rPr>
              <a:t> ресурсов, </a:t>
            </a:r>
          </a:p>
          <a:p>
            <a:pPr algn="ctr"/>
            <a:r>
              <a:rPr lang="ru-RU" b="1">
                <a:latin typeface="Constantia" pitchFamily="18" charset="0"/>
              </a:rPr>
              <a:t>измеренная</a:t>
            </a:r>
          </a:p>
          <a:p>
            <a:pPr algn="ctr"/>
            <a:r>
              <a:rPr lang="ru-RU" b="1">
                <a:latin typeface="Constantia" pitchFamily="18" charset="0"/>
              </a:rPr>
              <a:t>в фактических</a:t>
            </a:r>
          </a:p>
          <a:p>
            <a:pPr algn="ctr"/>
            <a:r>
              <a:rPr lang="ru-RU" b="1">
                <a:latin typeface="Constantia" pitchFamily="18" charset="0"/>
              </a:rPr>
              <a:t> ценах их</a:t>
            </a:r>
          </a:p>
          <a:p>
            <a:pPr algn="ctr"/>
            <a:r>
              <a:rPr lang="ru-RU" b="1">
                <a:latin typeface="Constantia" pitchFamily="18" charset="0"/>
              </a:rPr>
              <a:t> приобретения</a:t>
            </a:r>
            <a:r>
              <a:rPr lang="ru-RU" b="1"/>
              <a:t>.</a:t>
            </a:r>
          </a:p>
          <a:p>
            <a:pPr algn="ctr"/>
            <a:endParaRPr lang="ru-RU" b="1"/>
          </a:p>
          <a:p>
            <a:pPr algn="ctr"/>
            <a:endParaRPr lang="ru-RU"/>
          </a:p>
        </p:txBody>
      </p:sp>
      <p:sp>
        <p:nvSpPr>
          <p:cNvPr id="30725" name="Rectangle 11"/>
          <p:cNvSpPr>
            <a:spLocks noChangeArrowheads="1"/>
          </p:cNvSpPr>
          <p:nvPr/>
        </p:nvSpPr>
        <p:spPr bwMode="auto">
          <a:xfrm>
            <a:off x="2843213" y="1484313"/>
            <a:ext cx="2881312" cy="518477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>
                <a:solidFill>
                  <a:schemeClr val="tx2"/>
                </a:solidFill>
                <a:latin typeface="Constantia" pitchFamily="18" charset="0"/>
              </a:rPr>
              <a:t>Внутренние </a:t>
            </a:r>
          </a:p>
          <a:p>
            <a:pPr algn="ctr"/>
            <a:r>
              <a:rPr lang="ru-RU" sz="2000" b="1">
                <a:solidFill>
                  <a:schemeClr val="tx2"/>
                </a:solidFill>
                <a:latin typeface="Constantia" pitchFamily="18" charset="0"/>
              </a:rPr>
              <a:t>издержки</a:t>
            </a:r>
            <a:r>
              <a:rPr lang="ru-RU" sz="2000" b="1">
                <a:latin typeface="Constantia" pitchFamily="18" charset="0"/>
              </a:rPr>
              <a:t> –</a:t>
            </a:r>
          </a:p>
          <a:p>
            <a:pPr algn="ctr"/>
            <a:r>
              <a:rPr lang="ru-RU" b="1">
                <a:latin typeface="Constantia" pitchFamily="18" charset="0"/>
              </a:rPr>
              <a:t> это издержки на</a:t>
            </a:r>
          </a:p>
          <a:p>
            <a:pPr algn="ctr"/>
            <a:r>
              <a:rPr lang="ru-RU" b="1">
                <a:latin typeface="Constantia" pitchFamily="18" charset="0"/>
              </a:rPr>
              <a:t> собственный</a:t>
            </a:r>
          </a:p>
          <a:p>
            <a:pPr algn="ctr"/>
            <a:r>
              <a:rPr lang="ru-RU" b="1">
                <a:latin typeface="Constantia" pitchFamily="18" charset="0"/>
              </a:rPr>
              <a:t> самостоятельно </a:t>
            </a:r>
          </a:p>
          <a:p>
            <a:pPr algn="ctr"/>
            <a:r>
              <a:rPr lang="ru-RU" b="1">
                <a:latin typeface="Constantia" pitchFamily="18" charset="0"/>
              </a:rPr>
              <a:t>использованный ресурс, </a:t>
            </a:r>
          </a:p>
          <a:p>
            <a:pPr algn="ctr"/>
            <a:r>
              <a:rPr lang="ru-RU" b="1">
                <a:latin typeface="Constantia" pitchFamily="18" charset="0"/>
              </a:rPr>
              <a:t>это неоплаченные,</a:t>
            </a:r>
          </a:p>
          <a:p>
            <a:pPr algn="ctr"/>
            <a:r>
              <a:rPr lang="ru-RU" b="1">
                <a:latin typeface="Constantia" pitchFamily="18" charset="0"/>
              </a:rPr>
              <a:t> неявные издержки. </a:t>
            </a:r>
          </a:p>
        </p:txBody>
      </p:sp>
      <p:sp>
        <p:nvSpPr>
          <p:cNvPr id="30726" name="Rectangle 12"/>
          <p:cNvSpPr>
            <a:spLocks noChangeArrowheads="1"/>
          </p:cNvSpPr>
          <p:nvPr/>
        </p:nvSpPr>
        <p:spPr bwMode="auto">
          <a:xfrm>
            <a:off x="6011863" y="1412875"/>
            <a:ext cx="2881312" cy="518477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>
                <a:solidFill>
                  <a:schemeClr val="tx2"/>
                </a:solidFill>
                <a:latin typeface="Constantia" pitchFamily="18" charset="0"/>
              </a:rPr>
              <a:t>Нормальная прибыль</a:t>
            </a:r>
            <a:r>
              <a:rPr lang="ru-RU" b="1">
                <a:latin typeface="Constantia" pitchFamily="18" charset="0"/>
              </a:rPr>
              <a:t> – </a:t>
            </a:r>
          </a:p>
          <a:p>
            <a:pPr algn="ctr"/>
            <a:r>
              <a:rPr lang="ru-RU" b="1">
                <a:latin typeface="Constantia" pitchFamily="18" charset="0"/>
              </a:rPr>
              <a:t>как минимальная плата </a:t>
            </a:r>
          </a:p>
          <a:p>
            <a:pPr algn="ctr"/>
            <a:r>
              <a:rPr lang="ru-RU" b="1">
                <a:latin typeface="Constantia" pitchFamily="18" charset="0"/>
              </a:rPr>
              <a:t>за удержание </a:t>
            </a:r>
          </a:p>
          <a:p>
            <a:pPr algn="ctr"/>
            <a:r>
              <a:rPr lang="ru-RU" b="1">
                <a:latin typeface="Constantia" pitchFamily="18" charset="0"/>
              </a:rPr>
              <a:t>предпринимательских </a:t>
            </a:r>
          </a:p>
          <a:p>
            <a:pPr algn="ctr"/>
            <a:r>
              <a:rPr lang="ru-RU" b="1">
                <a:latin typeface="Constantia" pitchFamily="18" charset="0"/>
              </a:rPr>
              <a:t>способностей </a:t>
            </a:r>
          </a:p>
          <a:p>
            <a:pPr algn="ctr"/>
            <a:r>
              <a:rPr lang="ru-RU" b="1">
                <a:latin typeface="Constantia" pitchFamily="18" charset="0"/>
              </a:rPr>
              <a:t>от их альтернативного </a:t>
            </a:r>
          </a:p>
          <a:p>
            <a:pPr algn="ctr"/>
            <a:r>
              <a:rPr lang="ru-RU" b="1">
                <a:latin typeface="Constantia" pitchFamily="18" charset="0"/>
              </a:rPr>
              <a:t>применения в других</a:t>
            </a:r>
          </a:p>
          <a:p>
            <a:pPr algn="ctr"/>
            <a:r>
              <a:rPr lang="ru-RU" b="1">
                <a:latin typeface="Constantia" pitchFamily="18" charset="0"/>
              </a:rPr>
              <a:t> направлениях</a:t>
            </a:r>
          </a:p>
          <a:p>
            <a:pPr algn="ctr"/>
            <a:endParaRPr lang="ru-RU" b="1">
              <a:latin typeface="Constantia" pitchFamily="18" charset="0"/>
            </a:endParaRPr>
          </a:p>
        </p:txBody>
      </p:sp>
      <p:sp>
        <p:nvSpPr>
          <p:cNvPr id="30727" name="Line 13"/>
          <p:cNvSpPr>
            <a:spLocks noChangeShapeType="1"/>
          </p:cNvSpPr>
          <p:nvPr/>
        </p:nvSpPr>
        <p:spPr bwMode="auto">
          <a:xfrm>
            <a:off x="1116013" y="981075"/>
            <a:ext cx="0" cy="5032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0728" name="Line 14"/>
          <p:cNvSpPr>
            <a:spLocks noChangeShapeType="1"/>
          </p:cNvSpPr>
          <p:nvPr/>
        </p:nvSpPr>
        <p:spPr bwMode="auto">
          <a:xfrm>
            <a:off x="4211638" y="1052513"/>
            <a:ext cx="0" cy="431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0729" name="Line 16"/>
          <p:cNvSpPr>
            <a:spLocks noChangeShapeType="1"/>
          </p:cNvSpPr>
          <p:nvPr/>
        </p:nvSpPr>
        <p:spPr bwMode="auto">
          <a:xfrm>
            <a:off x="7380288" y="1052513"/>
            <a:ext cx="0" cy="3603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 bwMode="auto">
          <a:xfrm>
            <a:off x="468313" y="549275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3600" b="1" i="1">
                <a:solidFill>
                  <a:schemeClr val="tx2"/>
                </a:solidFill>
                <a:latin typeface="Calibri" pitchFamily="34" charset="0"/>
              </a:rPr>
              <a:t>Издержки в краткосрочном периоде</a:t>
            </a:r>
          </a:p>
        </p:txBody>
      </p:sp>
      <p:sp>
        <p:nvSpPr>
          <p:cNvPr id="3" name="Содержимое 2"/>
          <p:cNvSpPr txBox="1">
            <a:spLocks/>
          </p:cNvSpPr>
          <p:nvPr/>
        </p:nvSpPr>
        <p:spPr bwMode="auto">
          <a:xfrm>
            <a:off x="468313" y="1341438"/>
            <a:ext cx="8229600" cy="525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algn="ctr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sz="2800" b="1" i="1">
                <a:latin typeface="Constantia" pitchFamily="18" charset="0"/>
              </a:rPr>
              <a:t>По отношению к объему производства продукции различают</a:t>
            </a:r>
            <a:endParaRPr lang="ru-RU" sz="2800" b="1">
              <a:latin typeface="Constantia" pitchFamily="18" charset="0"/>
            </a:endParaRPr>
          </a:p>
        </p:txBody>
      </p:sp>
      <p:sp>
        <p:nvSpPr>
          <p:cNvPr id="4" name="Штриховая стрелка вправо 3"/>
          <p:cNvSpPr/>
          <p:nvPr/>
        </p:nvSpPr>
        <p:spPr>
          <a:xfrm rot="3713884">
            <a:off x="5703094" y="2797969"/>
            <a:ext cx="822325" cy="788987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323850" y="4292600"/>
            <a:ext cx="3857625" cy="22352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000" b="1">
                <a:solidFill>
                  <a:schemeClr val="tx2"/>
                </a:solidFill>
                <a:latin typeface="Constantia" pitchFamily="18" charset="0"/>
              </a:rPr>
              <a:t>Переменные затраты </a:t>
            </a:r>
            <a:r>
              <a:rPr lang="ru-RU" sz="2000" b="1">
                <a:latin typeface="Constantia" pitchFamily="18" charset="0"/>
              </a:rPr>
              <a:t>это затраты, общая величина которых на данный период времени находится в непосредственной зависимости от объема производства и реализации</a:t>
            </a:r>
            <a:r>
              <a:rPr lang="ru-RU" sz="2000">
                <a:latin typeface="Constantia" pitchFamily="18" charset="0"/>
              </a:rPr>
              <a:t>.</a:t>
            </a: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4932363" y="4292600"/>
            <a:ext cx="4000500" cy="22352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000" b="1">
                <a:latin typeface="Constantia" pitchFamily="18" charset="0"/>
              </a:rPr>
              <a:t>Под </a:t>
            </a:r>
            <a:r>
              <a:rPr lang="ru-RU" sz="2000" b="1">
                <a:solidFill>
                  <a:schemeClr val="tx2"/>
                </a:solidFill>
                <a:latin typeface="Constantia" pitchFamily="18" charset="0"/>
              </a:rPr>
              <a:t>постоянными затратами </a:t>
            </a:r>
            <a:r>
              <a:rPr lang="ru-RU" sz="2000" b="1">
                <a:latin typeface="Constantia" pitchFamily="18" charset="0"/>
              </a:rPr>
              <a:t>понимают такие затраты, сумма которых в данный период времени не зависит непосредственно от объема и структуры производства и реализации.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857750" y="3714750"/>
            <a:ext cx="2786063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ПОСТОЯННЫЕ</a:t>
            </a:r>
            <a:endParaRPr lang="ru-RU" sz="24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14438" y="3714750"/>
            <a:ext cx="2571750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ПЕРЕМЕННЫЕ</a:t>
            </a:r>
            <a:endParaRPr lang="ru-RU" sz="24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9" name="Штриховая стрелка вправо 8"/>
          <p:cNvSpPr/>
          <p:nvPr/>
        </p:nvSpPr>
        <p:spPr>
          <a:xfrm rot="7413139">
            <a:off x="2502694" y="2809082"/>
            <a:ext cx="822325" cy="788987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/>
      <p:bldP spid="8" grpId="0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Содержимое 2"/>
          <p:cNvSpPr txBox="1">
            <a:spLocks/>
          </p:cNvSpPr>
          <p:nvPr/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algn="ctr">
              <a:spcBef>
                <a:spcPct val="20000"/>
              </a:spcBef>
              <a:buClr>
                <a:srgbClr val="0BD0D9"/>
              </a:buClr>
              <a:buSzPct val="95000"/>
            </a:pPr>
            <a:endParaRPr lang="ru-RU" sz="1600">
              <a:latin typeface="Times New Roman" pitchFamily="18" charset="0"/>
            </a:endParaRPr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250825" y="836613"/>
            <a:ext cx="40005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chemeClr val="tx2"/>
                </a:solidFill>
              </a:rPr>
              <a:t>Переменные</a:t>
            </a:r>
            <a:r>
              <a:rPr lang="ru-RU" b="1"/>
              <a:t>  </a:t>
            </a:r>
            <a:r>
              <a:rPr lang="ru-RU" b="1">
                <a:solidFill>
                  <a:schemeClr val="tx2"/>
                </a:solidFill>
              </a:rPr>
              <a:t>издержки</a:t>
            </a:r>
            <a:r>
              <a:rPr lang="ru-RU" b="1"/>
              <a:t>, уровень которых изменяется с изменением объема производства</a:t>
            </a:r>
            <a:r>
              <a:rPr lang="en-US" b="1"/>
              <a:t> - </a:t>
            </a:r>
            <a:r>
              <a:rPr lang="en-US" b="1">
                <a:solidFill>
                  <a:srgbClr val="F1120D"/>
                </a:solidFill>
              </a:rPr>
              <a:t>VC</a:t>
            </a:r>
            <a:r>
              <a:rPr lang="ru-RU" b="1">
                <a:solidFill>
                  <a:srgbClr val="F1120D"/>
                </a:solidFill>
              </a:rPr>
              <a:t>.</a:t>
            </a: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4859338" y="908050"/>
            <a:ext cx="3929062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chemeClr val="tx2"/>
                </a:solidFill>
              </a:rPr>
              <a:t>Средние переменные издержки  </a:t>
            </a:r>
            <a:r>
              <a:rPr lang="ru-RU" b="1"/>
              <a:t>на единицу продукции</a:t>
            </a:r>
            <a:r>
              <a:rPr lang="en-US" b="1"/>
              <a:t> AVC</a:t>
            </a:r>
            <a:r>
              <a:rPr lang="ru-RU" b="1"/>
              <a:t>.</a:t>
            </a:r>
            <a:r>
              <a:rPr lang="en-US" b="1"/>
              <a:t> </a:t>
            </a:r>
          </a:p>
          <a:p>
            <a:pPr algn="ctr"/>
            <a:r>
              <a:rPr lang="en-US" b="1">
                <a:solidFill>
                  <a:srgbClr val="FF3300"/>
                </a:solidFill>
              </a:rPr>
              <a:t>[AVC= VC/Q]</a:t>
            </a:r>
            <a:endParaRPr lang="ru-RU" b="1">
              <a:solidFill>
                <a:srgbClr val="FF3300"/>
              </a:solidFill>
            </a:endParaRPr>
          </a:p>
        </p:txBody>
      </p:sp>
      <p:sp>
        <p:nvSpPr>
          <p:cNvPr id="32773" name="Line 5"/>
          <p:cNvSpPr>
            <a:spLocks noChangeShapeType="1"/>
          </p:cNvSpPr>
          <p:nvPr/>
        </p:nvSpPr>
        <p:spPr bwMode="auto">
          <a:xfrm flipV="1">
            <a:off x="684213" y="2565400"/>
            <a:ext cx="0" cy="2159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2774" name="Line 6"/>
          <p:cNvSpPr>
            <a:spLocks noChangeShapeType="1"/>
          </p:cNvSpPr>
          <p:nvPr/>
        </p:nvSpPr>
        <p:spPr bwMode="auto">
          <a:xfrm>
            <a:off x="684213" y="4724400"/>
            <a:ext cx="28082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2775" name="Line 7"/>
          <p:cNvSpPr>
            <a:spLocks noChangeShapeType="1"/>
          </p:cNvSpPr>
          <p:nvPr/>
        </p:nvSpPr>
        <p:spPr bwMode="auto">
          <a:xfrm flipV="1">
            <a:off x="684213" y="3141663"/>
            <a:ext cx="2087562" cy="1582737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2776" name="Rectangle 8"/>
          <p:cNvSpPr>
            <a:spLocks noChangeArrowheads="1"/>
          </p:cNvSpPr>
          <p:nvPr/>
        </p:nvSpPr>
        <p:spPr bwMode="auto">
          <a:xfrm rot="-5400000">
            <a:off x="-179387" y="2995612"/>
            <a:ext cx="12271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b="1">
                <a:latin typeface="Times New Roman" pitchFamily="18" charset="0"/>
              </a:rPr>
              <a:t>Издержки</a:t>
            </a:r>
          </a:p>
        </p:txBody>
      </p:sp>
      <p:sp>
        <p:nvSpPr>
          <p:cNvPr id="32777" name="Line 9"/>
          <p:cNvSpPr>
            <a:spLocks noChangeShapeType="1"/>
          </p:cNvSpPr>
          <p:nvPr/>
        </p:nvSpPr>
        <p:spPr bwMode="auto">
          <a:xfrm flipV="1">
            <a:off x="4932363" y="2492375"/>
            <a:ext cx="0" cy="2160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2778" name="Line 10"/>
          <p:cNvSpPr>
            <a:spLocks noChangeShapeType="1"/>
          </p:cNvSpPr>
          <p:nvPr/>
        </p:nvSpPr>
        <p:spPr bwMode="auto">
          <a:xfrm>
            <a:off x="4932363" y="4652963"/>
            <a:ext cx="2952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2779" name="Line 11"/>
          <p:cNvSpPr>
            <a:spLocks noChangeShapeType="1"/>
          </p:cNvSpPr>
          <p:nvPr/>
        </p:nvSpPr>
        <p:spPr bwMode="auto">
          <a:xfrm>
            <a:off x="4932363" y="3500438"/>
            <a:ext cx="2592387" cy="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2780" name="Rectangle 12"/>
          <p:cNvSpPr>
            <a:spLocks noChangeArrowheads="1"/>
          </p:cNvSpPr>
          <p:nvPr/>
        </p:nvSpPr>
        <p:spPr bwMode="auto">
          <a:xfrm rot="-5400000">
            <a:off x="3997325" y="2995613"/>
            <a:ext cx="12271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latin typeface="Times New Roman" pitchFamily="18" charset="0"/>
              </a:rPr>
              <a:t>Издержки</a:t>
            </a:r>
          </a:p>
        </p:txBody>
      </p:sp>
      <p:sp>
        <p:nvSpPr>
          <p:cNvPr id="32781" name="Rectangle 13"/>
          <p:cNvSpPr>
            <a:spLocks noChangeArrowheads="1"/>
          </p:cNvSpPr>
          <p:nvPr/>
        </p:nvSpPr>
        <p:spPr bwMode="auto">
          <a:xfrm>
            <a:off x="250825" y="5805488"/>
            <a:ext cx="85693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b="1">
                <a:latin typeface="Times New Roman" pitchFamily="18" charset="0"/>
              </a:rPr>
              <a:t>Зависимость переменных издержек </a:t>
            </a:r>
            <a:r>
              <a:rPr lang="en-US" b="1">
                <a:latin typeface="Times New Roman" pitchFamily="18" charset="0"/>
              </a:rPr>
              <a:t>VC</a:t>
            </a:r>
            <a:r>
              <a:rPr lang="ru-RU" b="1">
                <a:latin typeface="Times New Roman" pitchFamily="18" charset="0"/>
              </a:rPr>
              <a:t> (а) и средних переменных издержек </a:t>
            </a:r>
            <a:r>
              <a:rPr lang="en-US" b="1">
                <a:latin typeface="Times New Roman" pitchFamily="18" charset="0"/>
              </a:rPr>
              <a:t>AVC </a:t>
            </a:r>
            <a:r>
              <a:rPr lang="ru-RU" b="1">
                <a:latin typeface="Times New Roman" pitchFamily="18" charset="0"/>
              </a:rPr>
              <a:t>(б) от изменения объема производства</a:t>
            </a:r>
          </a:p>
        </p:txBody>
      </p:sp>
      <p:sp>
        <p:nvSpPr>
          <p:cNvPr id="32782" name="Rectangle 14"/>
          <p:cNvSpPr>
            <a:spLocks noChangeArrowheads="1"/>
          </p:cNvSpPr>
          <p:nvPr/>
        </p:nvSpPr>
        <p:spPr bwMode="auto">
          <a:xfrm>
            <a:off x="1763713" y="4799013"/>
            <a:ext cx="22637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latin typeface="Times New Roman" pitchFamily="18" charset="0"/>
              </a:rPr>
              <a:t>объем производства</a:t>
            </a:r>
          </a:p>
        </p:txBody>
      </p:sp>
      <p:sp>
        <p:nvSpPr>
          <p:cNvPr id="32783" name="Rectangle 15"/>
          <p:cNvSpPr>
            <a:spLocks noChangeArrowheads="1"/>
          </p:cNvSpPr>
          <p:nvPr/>
        </p:nvSpPr>
        <p:spPr bwMode="auto">
          <a:xfrm>
            <a:off x="6418263" y="4799013"/>
            <a:ext cx="22637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latin typeface="Times New Roman" pitchFamily="18" charset="0"/>
              </a:rPr>
              <a:t>объем производства</a:t>
            </a:r>
          </a:p>
        </p:txBody>
      </p:sp>
      <p:sp>
        <p:nvSpPr>
          <p:cNvPr id="32784" name="Rectangle 16"/>
          <p:cNvSpPr>
            <a:spLocks noChangeArrowheads="1"/>
          </p:cNvSpPr>
          <p:nvPr/>
        </p:nvSpPr>
        <p:spPr bwMode="auto">
          <a:xfrm>
            <a:off x="2051050" y="242093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а</a:t>
            </a:r>
          </a:p>
        </p:txBody>
      </p:sp>
      <p:sp>
        <p:nvSpPr>
          <p:cNvPr id="32785" name="Rectangle 17"/>
          <p:cNvSpPr>
            <a:spLocks noChangeArrowheads="1"/>
          </p:cNvSpPr>
          <p:nvPr/>
        </p:nvSpPr>
        <p:spPr bwMode="auto">
          <a:xfrm>
            <a:off x="7885113" y="2492375"/>
            <a:ext cx="3254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б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250825" y="333375"/>
            <a:ext cx="4214813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663300"/>
                </a:solidFill>
              </a:rPr>
              <a:t>Постоянные издержки,</a:t>
            </a:r>
            <a:r>
              <a:rPr lang="ru-RU" b="1"/>
              <a:t> которые имеют место, даже если предприятие не производит продукцию (арендная плата и др.) </a:t>
            </a:r>
            <a:r>
              <a:rPr lang="en-US" b="1">
                <a:solidFill>
                  <a:srgbClr val="F1120D"/>
                </a:solidFill>
              </a:rPr>
              <a:t>FC</a:t>
            </a:r>
            <a:r>
              <a:rPr lang="en-US" b="1"/>
              <a:t>-fixed cost</a:t>
            </a:r>
            <a:r>
              <a:rPr lang="ru-RU" b="1"/>
              <a:t>.</a:t>
            </a:r>
            <a:endParaRPr lang="ru-RU"/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4716463" y="404813"/>
            <a:ext cx="4214812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chemeClr val="tx2"/>
                </a:solidFill>
              </a:rPr>
              <a:t>Средние постоянные издержки </a:t>
            </a:r>
            <a:r>
              <a:rPr lang="ru-RU" b="1"/>
              <a:t>на единицу продукции </a:t>
            </a:r>
            <a:r>
              <a:rPr lang="en-US" b="1"/>
              <a:t>AFC- average fixed cost </a:t>
            </a:r>
            <a:r>
              <a:rPr lang="ru-RU" b="1"/>
              <a:t>. </a:t>
            </a:r>
            <a:r>
              <a:rPr lang="en-US" b="1"/>
              <a:t>        </a:t>
            </a:r>
            <a:r>
              <a:rPr lang="en-US" b="1">
                <a:solidFill>
                  <a:srgbClr val="FF3300"/>
                </a:solidFill>
              </a:rPr>
              <a:t>[ AFC</a:t>
            </a:r>
            <a:r>
              <a:rPr lang="ru-RU" b="1">
                <a:solidFill>
                  <a:srgbClr val="FF3300"/>
                </a:solidFill>
              </a:rPr>
              <a:t>=</a:t>
            </a:r>
            <a:r>
              <a:rPr lang="en-US" b="1">
                <a:solidFill>
                  <a:srgbClr val="FF3300"/>
                </a:solidFill>
              </a:rPr>
              <a:t>FC</a:t>
            </a:r>
            <a:r>
              <a:rPr lang="ru-RU" b="1">
                <a:solidFill>
                  <a:srgbClr val="FF3300"/>
                </a:solidFill>
              </a:rPr>
              <a:t>/</a:t>
            </a:r>
            <a:r>
              <a:rPr lang="en-US" b="1">
                <a:solidFill>
                  <a:srgbClr val="FF3300"/>
                </a:solidFill>
              </a:rPr>
              <a:t>Q ]</a:t>
            </a:r>
            <a:endParaRPr lang="ru-RU" b="1">
              <a:solidFill>
                <a:srgbClr val="FF3300"/>
              </a:solidFill>
            </a:endParaRPr>
          </a:p>
          <a:p>
            <a:endParaRPr lang="ru-RU">
              <a:latin typeface="Constantia" pitchFamily="18" charset="0"/>
            </a:endParaRPr>
          </a:p>
        </p:txBody>
      </p:sp>
      <p:sp>
        <p:nvSpPr>
          <p:cNvPr id="33796" name="Line 6"/>
          <p:cNvSpPr>
            <a:spLocks noChangeShapeType="1"/>
          </p:cNvSpPr>
          <p:nvPr/>
        </p:nvSpPr>
        <p:spPr bwMode="auto">
          <a:xfrm>
            <a:off x="539750" y="4797425"/>
            <a:ext cx="27368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3797" name="Line 7"/>
          <p:cNvSpPr>
            <a:spLocks noChangeShapeType="1"/>
          </p:cNvSpPr>
          <p:nvPr/>
        </p:nvSpPr>
        <p:spPr bwMode="auto">
          <a:xfrm>
            <a:off x="611188" y="3573463"/>
            <a:ext cx="2447925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798" name="Rectangle 8"/>
          <p:cNvSpPr>
            <a:spLocks noChangeArrowheads="1"/>
          </p:cNvSpPr>
          <p:nvPr/>
        </p:nvSpPr>
        <p:spPr bwMode="auto">
          <a:xfrm>
            <a:off x="3059113" y="220503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а</a:t>
            </a:r>
          </a:p>
        </p:txBody>
      </p:sp>
      <p:sp>
        <p:nvSpPr>
          <p:cNvPr id="33799" name="Rectangle 9"/>
          <p:cNvSpPr>
            <a:spLocks noChangeArrowheads="1"/>
          </p:cNvSpPr>
          <p:nvPr/>
        </p:nvSpPr>
        <p:spPr bwMode="auto">
          <a:xfrm>
            <a:off x="1692275" y="4799013"/>
            <a:ext cx="22637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latin typeface="Times New Roman" pitchFamily="18" charset="0"/>
              </a:rPr>
              <a:t>объем производства</a:t>
            </a:r>
          </a:p>
        </p:txBody>
      </p:sp>
      <p:sp>
        <p:nvSpPr>
          <p:cNvPr id="33800" name="Rectangle 10"/>
          <p:cNvSpPr>
            <a:spLocks noChangeArrowheads="1"/>
          </p:cNvSpPr>
          <p:nvPr/>
        </p:nvSpPr>
        <p:spPr bwMode="auto">
          <a:xfrm rot="-5400000">
            <a:off x="-377031" y="2832894"/>
            <a:ext cx="16224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b="1">
                <a:latin typeface="Times New Roman" pitchFamily="18" charset="0"/>
              </a:rPr>
              <a:t>Издержки</a:t>
            </a:r>
          </a:p>
        </p:txBody>
      </p:sp>
      <p:sp>
        <p:nvSpPr>
          <p:cNvPr id="33801" name="Line 11"/>
          <p:cNvSpPr>
            <a:spLocks noChangeShapeType="1"/>
          </p:cNvSpPr>
          <p:nvPr/>
        </p:nvSpPr>
        <p:spPr bwMode="auto">
          <a:xfrm>
            <a:off x="611188" y="4797425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3802" name="Line 12"/>
          <p:cNvSpPr>
            <a:spLocks noChangeShapeType="1"/>
          </p:cNvSpPr>
          <p:nvPr/>
        </p:nvSpPr>
        <p:spPr bwMode="auto">
          <a:xfrm flipV="1">
            <a:off x="611188" y="2276475"/>
            <a:ext cx="0" cy="2520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3803" name="Rectangle 13"/>
          <p:cNvSpPr>
            <a:spLocks noChangeArrowheads="1"/>
          </p:cNvSpPr>
          <p:nvPr/>
        </p:nvSpPr>
        <p:spPr bwMode="auto">
          <a:xfrm>
            <a:off x="0" y="331787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3804" name="Rectangle 14"/>
          <p:cNvSpPr>
            <a:spLocks noChangeArrowheads="1"/>
          </p:cNvSpPr>
          <p:nvPr/>
        </p:nvSpPr>
        <p:spPr bwMode="auto">
          <a:xfrm>
            <a:off x="0" y="292417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3805" name="Line 16"/>
          <p:cNvSpPr>
            <a:spLocks noChangeShapeType="1"/>
          </p:cNvSpPr>
          <p:nvPr/>
        </p:nvSpPr>
        <p:spPr bwMode="auto">
          <a:xfrm flipH="1" flipV="1">
            <a:off x="5651500" y="2276475"/>
            <a:ext cx="71438" cy="2447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3806" name="Line 17"/>
          <p:cNvSpPr>
            <a:spLocks noChangeShapeType="1"/>
          </p:cNvSpPr>
          <p:nvPr/>
        </p:nvSpPr>
        <p:spPr bwMode="auto">
          <a:xfrm>
            <a:off x="5364163" y="4724400"/>
            <a:ext cx="32400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3807" name="Rectangle 18"/>
          <p:cNvSpPr>
            <a:spLocks noChangeArrowheads="1"/>
          </p:cNvSpPr>
          <p:nvPr/>
        </p:nvSpPr>
        <p:spPr bwMode="auto">
          <a:xfrm rot="-5400000">
            <a:off x="4792663" y="2986087"/>
            <a:ext cx="12271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b="1">
                <a:latin typeface="Times New Roman" pitchFamily="18" charset="0"/>
              </a:rPr>
              <a:t>Издержки</a:t>
            </a:r>
          </a:p>
        </p:txBody>
      </p:sp>
      <p:sp>
        <p:nvSpPr>
          <p:cNvPr id="33808" name="Rectangle 19"/>
          <p:cNvSpPr>
            <a:spLocks noChangeArrowheads="1"/>
          </p:cNvSpPr>
          <p:nvPr/>
        </p:nvSpPr>
        <p:spPr bwMode="auto">
          <a:xfrm>
            <a:off x="6516688" y="4870450"/>
            <a:ext cx="2032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b="1">
                <a:latin typeface="Times New Roman" pitchFamily="18" charset="0"/>
              </a:rPr>
              <a:t>объем производства</a:t>
            </a:r>
          </a:p>
        </p:txBody>
      </p:sp>
      <p:sp>
        <p:nvSpPr>
          <p:cNvPr id="33809" name="Line 20"/>
          <p:cNvSpPr>
            <a:spLocks noChangeShapeType="1"/>
          </p:cNvSpPr>
          <p:nvPr/>
        </p:nvSpPr>
        <p:spPr bwMode="auto">
          <a:xfrm>
            <a:off x="6156325" y="2565400"/>
            <a:ext cx="358775" cy="647700"/>
          </a:xfrm>
          <a:prstGeom prst="line">
            <a:avLst/>
          </a:prstGeom>
          <a:noFill/>
          <a:ln w="28575">
            <a:solidFill>
              <a:srgbClr val="F1120D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810" name="Line 21"/>
          <p:cNvSpPr>
            <a:spLocks noChangeShapeType="1"/>
          </p:cNvSpPr>
          <p:nvPr/>
        </p:nvSpPr>
        <p:spPr bwMode="auto">
          <a:xfrm>
            <a:off x="6516688" y="3213100"/>
            <a:ext cx="288925" cy="431800"/>
          </a:xfrm>
          <a:prstGeom prst="line">
            <a:avLst/>
          </a:prstGeom>
          <a:noFill/>
          <a:ln w="28575">
            <a:solidFill>
              <a:srgbClr val="F1120D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811" name="Line 22"/>
          <p:cNvSpPr>
            <a:spLocks noChangeShapeType="1"/>
          </p:cNvSpPr>
          <p:nvPr/>
        </p:nvSpPr>
        <p:spPr bwMode="auto">
          <a:xfrm>
            <a:off x="6804025" y="3644900"/>
            <a:ext cx="720725" cy="576263"/>
          </a:xfrm>
          <a:prstGeom prst="line">
            <a:avLst/>
          </a:prstGeom>
          <a:noFill/>
          <a:ln w="28575">
            <a:solidFill>
              <a:srgbClr val="F1120D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812" name="Rectangle 23"/>
          <p:cNvSpPr>
            <a:spLocks noChangeArrowheads="1"/>
          </p:cNvSpPr>
          <p:nvPr/>
        </p:nvSpPr>
        <p:spPr bwMode="auto">
          <a:xfrm>
            <a:off x="468313" y="5805488"/>
            <a:ext cx="84248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Зависимость постоянных издержек </a:t>
            </a:r>
            <a:r>
              <a:rPr lang="en-US" b="1"/>
              <a:t>FC (a) </a:t>
            </a:r>
            <a:r>
              <a:rPr lang="ru-RU" b="1"/>
              <a:t>и средних издержек </a:t>
            </a:r>
            <a:r>
              <a:rPr lang="en-US" b="1"/>
              <a:t>AFC (</a:t>
            </a:r>
            <a:r>
              <a:rPr lang="ru-RU" b="1"/>
              <a:t>б</a:t>
            </a:r>
            <a:r>
              <a:rPr lang="en-US" b="1"/>
              <a:t>)</a:t>
            </a:r>
            <a:r>
              <a:rPr lang="ru-RU" b="1"/>
              <a:t> от изменения объема производства</a:t>
            </a:r>
          </a:p>
        </p:txBody>
      </p:sp>
      <p:sp>
        <p:nvSpPr>
          <p:cNvPr id="33813" name="Rectangle 24"/>
          <p:cNvSpPr>
            <a:spLocks noChangeArrowheads="1"/>
          </p:cNvSpPr>
          <p:nvPr/>
        </p:nvSpPr>
        <p:spPr bwMode="auto">
          <a:xfrm>
            <a:off x="7740650" y="2205038"/>
            <a:ext cx="3254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б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7EAF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7EAFF"/>
                                      </p:to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5"/>
          <p:cNvSpPr>
            <a:spLocks noChangeArrowheads="1"/>
          </p:cNvSpPr>
          <p:nvPr/>
        </p:nvSpPr>
        <p:spPr bwMode="auto">
          <a:xfrm>
            <a:off x="0" y="20002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5844" name="Object 2"/>
          <p:cNvGraphicFramePr>
            <a:graphicFrameLocks noChangeAspect="1"/>
          </p:cNvGraphicFramePr>
          <p:nvPr/>
        </p:nvGraphicFramePr>
        <p:xfrm>
          <a:off x="1116013" y="2492375"/>
          <a:ext cx="7018337" cy="3937000"/>
        </p:xfrm>
        <a:graphic>
          <a:graphicData uri="http://schemas.openxmlformats.org/presentationml/2006/ole">
            <p:oleObj spid="_x0000_s1026" name="Рисунок" r:id="rId3" imgW="5094720" imgH="2862000" progId="Word.Picture.8">
              <p:embed/>
            </p:oleObj>
          </a:graphicData>
        </a:graphic>
      </p:graphicFrame>
      <p:sp>
        <p:nvSpPr>
          <p:cNvPr id="1028" name="Rectangle 6"/>
          <p:cNvSpPr>
            <a:spLocks noChangeArrowheads="1"/>
          </p:cNvSpPr>
          <p:nvPr/>
        </p:nvSpPr>
        <p:spPr bwMode="auto">
          <a:xfrm>
            <a:off x="0" y="4857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5847" name="Rectangle 7"/>
          <p:cNvSpPr>
            <a:spLocks noChangeArrowheads="1"/>
          </p:cNvSpPr>
          <p:nvPr/>
        </p:nvSpPr>
        <p:spPr bwMode="auto">
          <a:xfrm>
            <a:off x="395288" y="549275"/>
            <a:ext cx="8353425" cy="155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3200" b="1">
                <a:solidFill>
                  <a:schemeClr val="tx2"/>
                </a:solidFill>
                <a:latin typeface="Constantia" pitchFamily="18" charset="0"/>
              </a:rPr>
              <a:t>Общие издержки</a:t>
            </a:r>
            <a:r>
              <a:rPr lang="ru-RU" sz="3200" b="1">
                <a:latin typeface="Constantia" pitchFamily="18" charset="0"/>
              </a:rPr>
              <a:t> – они равны сумме постоянных и переменных издержек </a:t>
            </a:r>
          </a:p>
          <a:p>
            <a:pPr algn="just"/>
            <a:r>
              <a:rPr lang="ru-RU" sz="3200" b="1">
                <a:solidFill>
                  <a:srgbClr val="F1120D"/>
                </a:solidFill>
                <a:latin typeface="Constantia" pitchFamily="18" charset="0"/>
              </a:rPr>
              <a:t>(</a:t>
            </a:r>
            <a:r>
              <a:rPr lang="en-US" sz="3200" b="1">
                <a:solidFill>
                  <a:srgbClr val="F1120D"/>
                </a:solidFill>
                <a:latin typeface="Constantia" pitchFamily="18" charset="0"/>
              </a:rPr>
              <a:t>TC</a:t>
            </a:r>
            <a:r>
              <a:rPr lang="ru-RU" sz="3200">
                <a:solidFill>
                  <a:srgbClr val="F1120D"/>
                </a:solidFill>
                <a:latin typeface="Constantia" pitchFamily="18" charset="0"/>
              </a:rPr>
              <a:t> = </a:t>
            </a:r>
            <a:r>
              <a:rPr lang="en-US" sz="3200" b="1">
                <a:solidFill>
                  <a:srgbClr val="F1120D"/>
                </a:solidFill>
                <a:latin typeface="Constantia" pitchFamily="18" charset="0"/>
              </a:rPr>
              <a:t>VC</a:t>
            </a:r>
            <a:r>
              <a:rPr lang="ru-RU" sz="3200">
                <a:solidFill>
                  <a:srgbClr val="F1120D"/>
                </a:solidFill>
                <a:latin typeface="Constantia" pitchFamily="18" charset="0"/>
              </a:rPr>
              <a:t>  + </a:t>
            </a:r>
            <a:r>
              <a:rPr lang="en-US" sz="3200" b="1">
                <a:solidFill>
                  <a:srgbClr val="F1120D"/>
                </a:solidFill>
                <a:latin typeface="Constantia" pitchFamily="18" charset="0"/>
              </a:rPr>
              <a:t>FC</a:t>
            </a:r>
            <a:r>
              <a:rPr lang="ru-RU" sz="3200" b="1">
                <a:solidFill>
                  <a:srgbClr val="F1120D"/>
                </a:solidFill>
                <a:latin typeface="Constantia" pitchFamily="18" charset="0"/>
              </a:rPr>
              <a:t>) </a:t>
            </a:r>
            <a:r>
              <a:rPr lang="ru-RU" sz="3200" b="1">
                <a:latin typeface="Constantia" pitchFamily="18" charset="0"/>
              </a:rPr>
              <a:t>– </a:t>
            </a:r>
            <a:r>
              <a:rPr lang="en-US" sz="3200" b="1">
                <a:latin typeface="Constantia" pitchFamily="18" charset="0"/>
              </a:rPr>
              <a:t>total cost</a:t>
            </a:r>
            <a:endParaRPr lang="ru-RU" sz="3200" b="1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8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58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250825" y="733425"/>
            <a:ext cx="8572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ru-RU" sz="2400" b="1"/>
          </a:p>
        </p:txBody>
      </p:sp>
      <p:sp>
        <p:nvSpPr>
          <p:cNvPr id="34819" name="Rectangle 5"/>
          <p:cNvSpPr>
            <a:spLocks noChangeArrowheads="1"/>
          </p:cNvSpPr>
          <p:nvPr/>
        </p:nvSpPr>
        <p:spPr bwMode="auto">
          <a:xfrm>
            <a:off x="323850" y="692150"/>
            <a:ext cx="85693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7200" algn="ctr"/>
            <a:r>
              <a:rPr lang="en-US" sz="2400" b="1">
                <a:solidFill>
                  <a:schemeClr val="tx2"/>
                </a:solidFill>
              </a:rPr>
              <a:t>C</a:t>
            </a:r>
            <a:r>
              <a:rPr lang="ru-RU" sz="2400" b="1">
                <a:solidFill>
                  <a:schemeClr val="tx2"/>
                </a:solidFill>
              </a:rPr>
              <a:t>редние общие издержки</a:t>
            </a:r>
            <a:r>
              <a:rPr lang="ru-RU" sz="2400" b="1"/>
              <a:t> рассчитываются двумя способами:</a:t>
            </a:r>
            <a:endParaRPr lang="ru-RU" b="1">
              <a:solidFill>
                <a:srgbClr val="FF3300"/>
              </a:solidFill>
            </a:endParaRPr>
          </a:p>
        </p:txBody>
      </p:sp>
      <p:sp>
        <p:nvSpPr>
          <p:cNvPr id="34820" name="Rectangle 6"/>
          <p:cNvSpPr>
            <a:spLocks noChangeArrowheads="1"/>
          </p:cNvSpPr>
          <p:nvPr/>
        </p:nvSpPr>
        <p:spPr bwMode="auto">
          <a:xfrm>
            <a:off x="539750" y="1989138"/>
            <a:ext cx="3203575" cy="30972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latin typeface="Constantia" pitchFamily="18" charset="0"/>
              </a:rPr>
              <a:t>путем деления</a:t>
            </a:r>
            <a:endParaRPr lang="en-US" sz="2400" b="1">
              <a:latin typeface="Constantia" pitchFamily="18" charset="0"/>
            </a:endParaRPr>
          </a:p>
          <a:p>
            <a:pPr algn="ctr"/>
            <a:r>
              <a:rPr lang="ru-RU" sz="2400" b="1">
                <a:latin typeface="Constantia" pitchFamily="18" charset="0"/>
              </a:rPr>
              <a:t> общих издержек </a:t>
            </a:r>
            <a:endParaRPr lang="en-US" sz="2400" b="1">
              <a:latin typeface="Constantia" pitchFamily="18" charset="0"/>
            </a:endParaRPr>
          </a:p>
          <a:p>
            <a:pPr algn="ctr"/>
            <a:r>
              <a:rPr lang="ru-RU" sz="2400" b="1">
                <a:latin typeface="Constantia" pitchFamily="18" charset="0"/>
              </a:rPr>
              <a:t>на объем </a:t>
            </a:r>
            <a:endParaRPr lang="en-US" sz="2400" b="1">
              <a:latin typeface="Constantia" pitchFamily="18" charset="0"/>
            </a:endParaRPr>
          </a:p>
          <a:p>
            <a:pPr algn="ctr"/>
            <a:r>
              <a:rPr lang="ru-RU" sz="2400" b="1">
                <a:latin typeface="Constantia" pitchFamily="18" charset="0"/>
              </a:rPr>
              <a:t>выпускаемой</a:t>
            </a:r>
            <a:endParaRPr lang="en-US" sz="2400" b="1">
              <a:latin typeface="Constantia" pitchFamily="18" charset="0"/>
            </a:endParaRPr>
          </a:p>
          <a:p>
            <a:pPr algn="ctr"/>
            <a:r>
              <a:rPr lang="ru-RU" sz="2400" b="1">
                <a:latin typeface="Constantia" pitchFamily="18" charset="0"/>
              </a:rPr>
              <a:t> продукции</a:t>
            </a:r>
          </a:p>
          <a:p>
            <a:pPr algn="ctr"/>
            <a:endParaRPr lang="en-US" sz="2400" b="1">
              <a:latin typeface="Constantia" pitchFamily="18" charset="0"/>
            </a:endParaRPr>
          </a:p>
          <a:p>
            <a:pPr algn="ctr"/>
            <a:r>
              <a:rPr lang="en-US" sz="2400" b="1">
                <a:solidFill>
                  <a:srgbClr val="F1120D"/>
                </a:solidFill>
                <a:latin typeface="Constantia" pitchFamily="18" charset="0"/>
              </a:rPr>
              <a:t>ATC=</a:t>
            </a:r>
            <a:r>
              <a:rPr lang="en-US" sz="2400" b="1">
                <a:latin typeface="Constantia" pitchFamily="18" charset="0"/>
              </a:rPr>
              <a:t> </a:t>
            </a:r>
            <a:r>
              <a:rPr lang="en-US" sz="2400" b="1">
                <a:solidFill>
                  <a:srgbClr val="F1120D"/>
                </a:solidFill>
                <a:latin typeface="Constantia" pitchFamily="18" charset="0"/>
              </a:rPr>
              <a:t>TC/Q</a:t>
            </a:r>
            <a:endParaRPr lang="ru-RU" sz="2400" b="1">
              <a:solidFill>
                <a:srgbClr val="F1120D"/>
              </a:solidFill>
              <a:latin typeface="Constantia" pitchFamily="18" charset="0"/>
            </a:endParaRPr>
          </a:p>
        </p:txBody>
      </p:sp>
      <p:sp>
        <p:nvSpPr>
          <p:cNvPr id="34821" name="Rectangle 7"/>
          <p:cNvSpPr>
            <a:spLocks noChangeArrowheads="1"/>
          </p:cNvSpPr>
          <p:nvPr/>
        </p:nvSpPr>
        <p:spPr bwMode="auto">
          <a:xfrm>
            <a:off x="5148263" y="1989138"/>
            <a:ext cx="3455987" cy="30972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latin typeface="Constantia" pitchFamily="18" charset="0"/>
              </a:rPr>
              <a:t>путем суммирования </a:t>
            </a:r>
            <a:endParaRPr lang="en-US" sz="2400" b="1">
              <a:latin typeface="Constantia" pitchFamily="18" charset="0"/>
            </a:endParaRPr>
          </a:p>
          <a:p>
            <a:pPr algn="ctr"/>
            <a:r>
              <a:rPr lang="ru-RU" sz="2400" b="1">
                <a:latin typeface="Constantia" pitchFamily="18" charset="0"/>
              </a:rPr>
              <a:t>средних постоянных </a:t>
            </a:r>
            <a:endParaRPr lang="en-US" sz="2400" b="1">
              <a:latin typeface="Constantia" pitchFamily="18" charset="0"/>
            </a:endParaRPr>
          </a:p>
          <a:p>
            <a:pPr algn="ctr"/>
            <a:r>
              <a:rPr lang="ru-RU" sz="2400" b="1">
                <a:latin typeface="Constantia" pitchFamily="18" charset="0"/>
              </a:rPr>
              <a:t>и средних </a:t>
            </a:r>
            <a:endParaRPr lang="en-US" sz="2400" b="1">
              <a:latin typeface="Constantia" pitchFamily="18" charset="0"/>
            </a:endParaRPr>
          </a:p>
          <a:p>
            <a:pPr algn="ctr"/>
            <a:r>
              <a:rPr lang="ru-RU" sz="2400" b="1">
                <a:latin typeface="Constantia" pitchFamily="18" charset="0"/>
              </a:rPr>
              <a:t>переменных издержек</a:t>
            </a:r>
          </a:p>
          <a:p>
            <a:pPr algn="ctr"/>
            <a:endParaRPr lang="en-US" sz="2400" b="1">
              <a:latin typeface="Constantia" pitchFamily="18" charset="0"/>
            </a:endParaRPr>
          </a:p>
          <a:p>
            <a:pPr algn="ctr"/>
            <a:r>
              <a:rPr lang="ru-RU" sz="2400" b="1">
                <a:latin typeface="Constantia" pitchFamily="18" charset="0"/>
              </a:rPr>
              <a:t> </a:t>
            </a:r>
            <a:r>
              <a:rPr lang="en-US" sz="2400" b="1">
                <a:solidFill>
                  <a:srgbClr val="F1120D"/>
                </a:solidFill>
                <a:latin typeface="Constantia" pitchFamily="18" charset="0"/>
              </a:rPr>
              <a:t>ATC= </a:t>
            </a:r>
            <a:r>
              <a:rPr lang="en-US" sz="2400" b="1">
                <a:solidFill>
                  <a:srgbClr val="FF3300"/>
                </a:solidFill>
                <a:latin typeface="Constantia" pitchFamily="18" charset="0"/>
              </a:rPr>
              <a:t>AFC+ AVC</a:t>
            </a:r>
            <a:endParaRPr lang="ru-RU" sz="2400" b="1">
              <a:solidFill>
                <a:srgbClr val="FF3300"/>
              </a:solidFill>
              <a:latin typeface="Constantia" pitchFamily="18" charset="0"/>
            </a:endParaRPr>
          </a:p>
        </p:txBody>
      </p:sp>
      <p:sp>
        <p:nvSpPr>
          <p:cNvPr id="34822" name="Line 8"/>
          <p:cNvSpPr>
            <a:spLocks noChangeShapeType="1"/>
          </p:cNvSpPr>
          <p:nvPr/>
        </p:nvSpPr>
        <p:spPr bwMode="auto">
          <a:xfrm flipH="1">
            <a:off x="1908175" y="1557338"/>
            <a:ext cx="2305050" cy="358775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4823" name="Line 9"/>
          <p:cNvSpPr>
            <a:spLocks noChangeShapeType="1"/>
          </p:cNvSpPr>
          <p:nvPr/>
        </p:nvSpPr>
        <p:spPr bwMode="auto">
          <a:xfrm>
            <a:off x="4211638" y="1557338"/>
            <a:ext cx="2736850" cy="358775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0" y="0"/>
            <a:ext cx="9144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sz="3600" b="1">
                <a:solidFill>
                  <a:schemeClr val="tx2"/>
                </a:solidFill>
                <a:latin typeface="Calibri" pitchFamily="34" charset="0"/>
              </a:rPr>
              <a:t>Предельные издержки</a:t>
            </a:r>
            <a:r>
              <a:rPr lang="ru-RU"/>
              <a:t> – </a:t>
            </a:r>
            <a:r>
              <a:rPr lang="ru-RU" sz="2400" b="1"/>
              <a:t>это дополнительные издержки, связанные с производством еще одной дополнительной единицы продукта </a:t>
            </a:r>
            <a:r>
              <a:rPr lang="ru-RU" sz="2400" b="1">
                <a:solidFill>
                  <a:srgbClr val="F1120D"/>
                </a:solidFill>
              </a:rPr>
              <a:t>(МС)</a:t>
            </a:r>
            <a:r>
              <a:rPr lang="ru-RU" sz="2400" b="1"/>
              <a:t> – </a:t>
            </a:r>
            <a:r>
              <a:rPr lang="en-US" sz="2400" b="1"/>
              <a:t>marginal cost</a:t>
            </a:r>
            <a:endParaRPr lang="ru-RU" sz="2400" b="1"/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2700338" y="1484313"/>
            <a:ext cx="3816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 b="1">
                <a:solidFill>
                  <a:srgbClr val="F1120D"/>
                </a:solidFill>
                <a:latin typeface="Constantia" pitchFamily="18" charset="0"/>
              </a:rPr>
              <a:t> MC</a:t>
            </a:r>
            <a:r>
              <a:rPr lang="ru-RU" sz="3600" b="1">
                <a:solidFill>
                  <a:srgbClr val="F1120D"/>
                </a:solidFill>
                <a:latin typeface="Constantia" pitchFamily="18" charset="0"/>
              </a:rPr>
              <a:t>=Δ</a:t>
            </a:r>
            <a:r>
              <a:rPr lang="en-US" sz="3600" b="1">
                <a:solidFill>
                  <a:srgbClr val="F1120D"/>
                </a:solidFill>
                <a:latin typeface="Constantia" pitchFamily="18" charset="0"/>
              </a:rPr>
              <a:t>TC</a:t>
            </a:r>
            <a:r>
              <a:rPr lang="ru-RU" sz="3600" b="1">
                <a:solidFill>
                  <a:srgbClr val="F1120D"/>
                </a:solidFill>
                <a:latin typeface="Constantia" pitchFamily="18" charset="0"/>
              </a:rPr>
              <a:t>/Δ</a:t>
            </a:r>
            <a:r>
              <a:rPr lang="en-US" sz="3600" b="1">
                <a:solidFill>
                  <a:srgbClr val="F1120D"/>
                </a:solidFill>
                <a:latin typeface="Constantia" pitchFamily="18" charset="0"/>
              </a:rPr>
              <a:t>Q</a:t>
            </a:r>
            <a:r>
              <a:rPr lang="ru-RU" sz="3600">
                <a:solidFill>
                  <a:srgbClr val="F1120D"/>
                </a:solidFill>
                <a:latin typeface="Constantia" pitchFamily="18" charset="0"/>
              </a:rPr>
              <a:t> </a:t>
            </a:r>
          </a:p>
        </p:txBody>
      </p:sp>
      <p:sp>
        <p:nvSpPr>
          <p:cNvPr id="2053" name="Rectangle 10"/>
          <p:cNvSpPr>
            <a:spLocks noChangeArrowheads="1"/>
          </p:cNvSpPr>
          <p:nvPr/>
        </p:nvSpPr>
        <p:spPr bwMode="auto">
          <a:xfrm>
            <a:off x="0" y="1962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1260475" y="2492375"/>
          <a:ext cx="6981825" cy="3619500"/>
        </p:xfrm>
        <a:graphic>
          <a:graphicData uri="http://schemas.openxmlformats.org/presentationml/2006/ole">
            <p:oleObj spid="_x0000_s2050" name="Рисунок" r:id="rId3" imgW="3326760" imgH="2930760" progId="Word.Picture.8">
              <p:embed/>
            </p:oleObj>
          </a:graphicData>
        </a:graphic>
      </p:graphicFrame>
      <p:sp>
        <p:nvSpPr>
          <p:cNvPr id="2054" name="Rectangle 11"/>
          <p:cNvSpPr>
            <a:spLocks noChangeArrowheads="1"/>
          </p:cNvSpPr>
          <p:nvPr/>
        </p:nvSpPr>
        <p:spPr bwMode="auto">
          <a:xfrm>
            <a:off x="0" y="4895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055" name="Rectangle 12"/>
          <p:cNvSpPr>
            <a:spLocks noChangeArrowheads="1"/>
          </p:cNvSpPr>
          <p:nvPr/>
        </p:nvSpPr>
        <p:spPr bwMode="auto">
          <a:xfrm>
            <a:off x="2195513" y="6400800"/>
            <a:ext cx="6102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2400" b="1"/>
              <a:t>График кривых предельных издержек</a:t>
            </a:r>
            <a:r>
              <a:rPr lang="ru-RU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48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8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 lIns="91440" tIns="45720" rIns="91440" bIns="45720" anchor="t"/>
          <a:lstStyle/>
          <a:p>
            <a:r>
              <a:rPr lang="ru-RU" sz="5400" b="1" i="1" smtClean="0">
                <a:latin typeface="Calibri" pitchFamily="34" charset="0"/>
              </a:rPr>
              <a:t>3. Доход предприятия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4"/>
          <p:cNvSpPr>
            <a:spLocks noChangeArrowheads="1"/>
          </p:cNvSpPr>
          <p:nvPr/>
        </p:nvSpPr>
        <p:spPr bwMode="auto">
          <a:xfrm>
            <a:off x="0" y="738188"/>
            <a:ext cx="8642350" cy="204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buFont typeface="Symbol" pitchFamily="18" charset="2"/>
              <a:buNone/>
            </a:pPr>
            <a:r>
              <a:rPr lang="ru-RU" sz="3600" b="1">
                <a:solidFill>
                  <a:schemeClr val="tx2"/>
                </a:solidFill>
                <a:latin typeface="Constantia" pitchFamily="18" charset="0"/>
              </a:rPr>
              <a:t>Совокупный доход</a:t>
            </a:r>
            <a:r>
              <a:rPr lang="ru-RU" sz="2800">
                <a:latin typeface="Constantia" pitchFamily="18" charset="0"/>
              </a:rPr>
              <a:t> – доход, полученный  от           реализации общего выпуска продукции</a:t>
            </a:r>
            <a:r>
              <a:rPr lang="en-US" sz="2800">
                <a:latin typeface="Constantia" pitchFamily="18" charset="0"/>
              </a:rPr>
              <a:t> (total revenue)</a:t>
            </a:r>
          </a:p>
          <a:p>
            <a:pPr algn="ctr">
              <a:buFont typeface="Symbol" pitchFamily="18" charset="2"/>
              <a:buNone/>
            </a:pPr>
            <a:r>
              <a:rPr lang="en-US" sz="3200">
                <a:solidFill>
                  <a:srgbClr val="F1120D"/>
                </a:solidFill>
                <a:latin typeface="Constantia" pitchFamily="18" charset="0"/>
              </a:rPr>
              <a:t>TR=PxQ</a:t>
            </a:r>
          </a:p>
          <a:p>
            <a:pPr lvl="1" algn="just">
              <a:buFont typeface="Symbol" pitchFamily="18" charset="2"/>
              <a:buNone/>
            </a:pPr>
            <a:endParaRPr lang="ru-RU" sz="3200">
              <a:solidFill>
                <a:srgbClr val="F1120D"/>
              </a:solidFill>
              <a:latin typeface="Constantia" pitchFamily="18" charset="0"/>
            </a:endParaRPr>
          </a:p>
        </p:txBody>
      </p:sp>
      <p:sp>
        <p:nvSpPr>
          <p:cNvPr id="36867" name="Rectangle 5"/>
          <p:cNvSpPr>
            <a:spLocks noChangeArrowheads="1"/>
          </p:cNvSpPr>
          <p:nvPr/>
        </p:nvSpPr>
        <p:spPr bwMode="auto">
          <a:xfrm>
            <a:off x="323850" y="2401888"/>
            <a:ext cx="8208963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228600" algn="ctr"/>
            <a:r>
              <a:rPr lang="ru-RU" sz="3200" b="1">
                <a:solidFill>
                  <a:schemeClr val="tx2"/>
                </a:solidFill>
              </a:rPr>
              <a:t>Средний доход</a:t>
            </a:r>
            <a:r>
              <a:rPr lang="ru-RU" sz="2800"/>
              <a:t> – доход, полученный от реализации одной единицы продукции</a:t>
            </a:r>
            <a:r>
              <a:rPr lang="en-US" sz="2800"/>
              <a:t>              </a:t>
            </a:r>
            <a:r>
              <a:rPr lang="en-US" sz="3200">
                <a:solidFill>
                  <a:srgbClr val="F1120D"/>
                </a:solidFill>
              </a:rPr>
              <a:t>AR=TR/Q</a:t>
            </a:r>
            <a:endParaRPr lang="ru-RU" sz="3200">
              <a:solidFill>
                <a:srgbClr val="F1120D"/>
              </a:solidFill>
            </a:endParaRPr>
          </a:p>
          <a:p>
            <a:pPr indent="228600" algn="just"/>
            <a:endParaRPr lang="ru-RU" sz="2800"/>
          </a:p>
          <a:p>
            <a:pPr indent="228600" algn="just"/>
            <a:r>
              <a:rPr lang="ru-RU" sz="3200" b="1">
                <a:solidFill>
                  <a:schemeClr val="tx2"/>
                </a:solidFill>
              </a:rPr>
              <a:t>Предельный доход</a:t>
            </a:r>
            <a:r>
              <a:rPr lang="ru-RU" sz="2800"/>
              <a:t> – это прирост совокупного дохода в результате реализации дополнительной единицы продукции.</a:t>
            </a:r>
            <a:endParaRPr lang="en-US" sz="2800"/>
          </a:p>
          <a:p>
            <a:pPr indent="228600" algn="ctr"/>
            <a:r>
              <a:rPr lang="en-US" sz="3200">
                <a:solidFill>
                  <a:srgbClr val="F1120D"/>
                </a:solidFill>
              </a:rPr>
              <a:t>MR=</a:t>
            </a:r>
            <a:r>
              <a:rPr lang="ru-RU" sz="3200">
                <a:solidFill>
                  <a:srgbClr val="F1120D"/>
                </a:solidFill>
              </a:rPr>
              <a:t>Δ</a:t>
            </a:r>
            <a:r>
              <a:rPr lang="en-US" sz="3200">
                <a:solidFill>
                  <a:srgbClr val="F1120D"/>
                </a:solidFill>
              </a:rPr>
              <a:t>TR</a:t>
            </a:r>
            <a:r>
              <a:rPr lang="ru-RU" sz="3200">
                <a:solidFill>
                  <a:srgbClr val="F1120D"/>
                </a:solidFill>
              </a:rPr>
              <a:t>/Δ</a:t>
            </a:r>
            <a:r>
              <a:rPr lang="en-US" sz="3200">
                <a:solidFill>
                  <a:srgbClr val="F1120D"/>
                </a:solidFill>
              </a:rPr>
              <a:t>Q</a:t>
            </a:r>
            <a:endParaRPr lang="ru-RU" sz="3200">
              <a:solidFill>
                <a:srgbClr val="F1120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09518" y="398421"/>
            <a:ext cx="8229600" cy="24384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i="1" dirty="0" smtClean="0">
                <a:solidFill>
                  <a:schemeClr val="accent1">
                    <a:satMod val="150000"/>
                  </a:schemeClr>
                </a:solidFill>
              </a:rPr>
              <a:t>В рыночных теориях фигурируют три вида прибыли:</a:t>
            </a:r>
            <a:r>
              <a:rPr lang="ru-RU" dirty="0" smtClean="0">
                <a:solidFill>
                  <a:schemeClr val="accent1">
                    <a:satMod val="15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1">
                    <a:satMod val="150000"/>
                  </a:schemeClr>
                </a:solidFill>
              </a:rPr>
            </a:br>
            <a:endParaRPr lang="ru-RU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3143250"/>
            <a:ext cx="8229600" cy="3181350"/>
          </a:xfrm>
        </p:spPr>
        <p:txBody>
          <a:bodyPr lIns="91440" tIns="45720"/>
          <a:lstStyle/>
          <a:p>
            <a:pPr marL="876300" indent="-514350">
              <a:buFont typeface="Calibri" pitchFamily="34" charset="0"/>
              <a:buAutoNum type="arabicPeriod"/>
            </a:pPr>
            <a:r>
              <a:rPr lang="ru-RU" b="1" smtClean="0">
                <a:solidFill>
                  <a:schemeClr val="tx2"/>
                </a:solidFill>
              </a:rPr>
              <a:t>Бухгалтерская прибыль</a:t>
            </a:r>
            <a:r>
              <a:rPr lang="ru-RU" b="1" smtClean="0">
                <a:solidFill>
                  <a:schemeClr val="accent1"/>
                </a:solidFill>
              </a:rPr>
              <a:t> </a:t>
            </a:r>
            <a:r>
              <a:rPr lang="ru-RU" b="1" smtClean="0"/>
              <a:t>- </a:t>
            </a:r>
            <a:r>
              <a:rPr lang="ru-RU" smtClean="0"/>
              <a:t>образуется путем вычитания из дохода бухгалтерских издержек </a:t>
            </a:r>
            <a:r>
              <a:rPr lang="en-US" b="1" smtClean="0">
                <a:solidFill>
                  <a:srgbClr val="F1120D"/>
                </a:solidFill>
              </a:rPr>
              <a:t>TP= TR-TC</a:t>
            </a:r>
            <a:endParaRPr lang="ru-RU" b="1" smtClean="0">
              <a:solidFill>
                <a:srgbClr val="F1120D"/>
              </a:solidFill>
            </a:endParaRPr>
          </a:p>
          <a:p>
            <a:pPr marL="876300" indent="-514350"/>
            <a:endParaRPr lang="ru-RU" smtClean="0">
              <a:solidFill>
                <a:srgbClr val="F1120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 bwMode="auto">
          <a:xfrm>
            <a:off x="0" y="142830"/>
            <a:ext cx="8305800" cy="1928813"/>
          </a:xfrm>
          <a:ln>
            <a:miter lim="800000"/>
            <a:headEnd/>
            <a:tailEnd/>
          </a:ln>
        </p:spPr>
        <p:txBody>
          <a:bodyPr wrap="square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0F2BEC"/>
                </a:solidFill>
              </a:rPr>
              <a:t>Прибыль </a:t>
            </a:r>
            <a:br>
              <a:rPr lang="ru-RU" dirty="0" smtClean="0">
                <a:solidFill>
                  <a:srgbClr val="0F2BEC"/>
                </a:solidFill>
              </a:rPr>
            </a:br>
            <a:endParaRPr lang="ru-RU" dirty="0" smtClean="0">
              <a:solidFill>
                <a:srgbClr val="0F2BEC"/>
              </a:solidFill>
            </a:endParaRPr>
          </a:p>
        </p:txBody>
      </p:sp>
      <p:sp>
        <p:nvSpPr>
          <p:cNvPr id="9" name="Заголовок 2"/>
          <p:cNvSpPr txBox="1">
            <a:spLocks/>
          </p:cNvSpPr>
          <p:nvPr/>
        </p:nvSpPr>
        <p:spPr>
          <a:xfrm>
            <a:off x="1357290" y="1428736"/>
            <a:ext cx="6357950" cy="1785950"/>
          </a:xfrm>
          <a:prstGeom prst="rect">
            <a:avLst/>
          </a:prstGeom>
        </p:spPr>
        <p:txBody>
          <a:bodyPr lIns="0" rIns="0" bIns="0" anchor="b"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5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5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5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=</a:t>
            </a:r>
            <a:br>
              <a:rPr lang="ru-RU" sz="5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5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endParaRPr lang="ru-RU" sz="54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Заголовок 2"/>
          <p:cNvSpPr txBox="1">
            <a:spLocks/>
          </p:cNvSpPr>
          <p:nvPr/>
        </p:nvSpPr>
        <p:spPr>
          <a:xfrm>
            <a:off x="357158" y="1785926"/>
            <a:ext cx="8572560" cy="2357454"/>
          </a:xfrm>
          <a:prstGeom prst="rect">
            <a:avLst/>
          </a:prstGeom>
        </p:spPr>
        <p:txBody>
          <a:bodyPr lIns="0" rIns="0" bIns="0" anchor="b">
            <a:normAutofit fontScale="90000" lnSpcReduction="2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50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50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50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Совокупный доход </a:t>
            </a:r>
            <a:br>
              <a:rPr lang="ru-RU" sz="50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5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5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ru-RU" sz="50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Заголовок 2"/>
          <p:cNvSpPr txBox="1">
            <a:spLocks/>
          </p:cNvSpPr>
          <p:nvPr/>
        </p:nvSpPr>
        <p:spPr>
          <a:xfrm>
            <a:off x="428596" y="2786058"/>
            <a:ext cx="8305800" cy="1510466"/>
          </a:xfrm>
          <a:prstGeom prst="rect">
            <a:avLst/>
          </a:prstGeom>
        </p:spPr>
        <p:txBody>
          <a:bodyPr lIns="0" rIns="0" bIns="0" anchor="b">
            <a:normAutofit fontScale="97500" lnSpcReduction="1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50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br>
              <a:rPr lang="ru-RU" sz="50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50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–</a:t>
            </a:r>
            <a:endParaRPr lang="ru-RU" sz="50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Заголовок 2"/>
          <p:cNvSpPr txBox="1">
            <a:spLocks/>
          </p:cNvSpPr>
          <p:nvPr/>
        </p:nvSpPr>
        <p:spPr>
          <a:xfrm>
            <a:off x="285720" y="4071134"/>
            <a:ext cx="8358246" cy="1870519"/>
          </a:xfrm>
          <a:prstGeom prst="rect">
            <a:avLst/>
          </a:prstGeom>
        </p:spPr>
        <p:txBody>
          <a:bodyPr lIns="0" rIns="0" bIns="0" anchor="b">
            <a:normAutofit fontScale="90000" lnSpcReduction="2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50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50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50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Явные издержки</a:t>
            </a:r>
            <a:r>
              <a:rPr lang="ru-RU" sz="5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5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ru-RU" sz="50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300038" y="690563"/>
            <a:ext cx="8228012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4400" b="1">
                <a:solidFill>
                  <a:srgbClr val="0F2BEC"/>
                </a:solidFill>
                <a:latin typeface="Constantia" pitchFamily="18" charset="0"/>
              </a:rPr>
              <a:t>бухгалтерская</a:t>
            </a:r>
            <a:r>
              <a:rPr lang="ru-RU">
                <a:solidFill>
                  <a:srgbClr val="0F2BEC"/>
                </a:solidFill>
              </a:rPr>
              <a:t> </a:t>
            </a:r>
            <a:endParaRPr lang="en-US">
              <a:solidFill>
                <a:srgbClr val="0F2BE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3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500"/>
                            </p:stCondLst>
                            <p:childTnLst>
                              <p:par>
                                <p:cTn id="28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55625" y="763588"/>
            <a:ext cx="8229600" cy="2824162"/>
          </a:xfrm>
        </p:spPr>
        <p:txBody>
          <a:bodyPr lIns="91440" tIns="45720"/>
          <a:lstStyle/>
          <a:p>
            <a:pPr marL="900113" indent="-536575">
              <a:buFont typeface="Wingdings 2" pitchFamily="18" charset="2"/>
              <a:buNone/>
            </a:pPr>
            <a:r>
              <a:rPr lang="ru-RU" sz="4000" b="1" smtClean="0">
                <a:solidFill>
                  <a:srgbClr val="0F2BEC"/>
                </a:solidFill>
              </a:rPr>
              <a:t>Нормальная прибыль </a:t>
            </a:r>
            <a:r>
              <a:rPr lang="ru-RU" sz="2800" b="1" smtClean="0">
                <a:solidFill>
                  <a:schemeClr val="accent1"/>
                </a:solidFill>
              </a:rPr>
              <a:t>–</a:t>
            </a:r>
            <a:r>
              <a:rPr lang="ru-RU" sz="2800" smtClean="0"/>
              <a:t> э</a:t>
            </a:r>
          </a:p>
          <a:p>
            <a:pPr marL="900113" indent="-536575">
              <a:buFont typeface="Wingdings 2" pitchFamily="18" charset="2"/>
              <a:buNone/>
            </a:pPr>
            <a:r>
              <a:rPr lang="ru-RU" sz="2800" smtClean="0"/>
              <a:t>это прибыль, необходимая и достаточная для нормального развития предприятия в данном обществе.</a:t>
            </a: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900113" y="3141663"/>
            <a:ext cx="7993062" cy="222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rgbClr val="0BD0D9"/>
              </a:buClr>
              <a:buSzPct val="95000"/>
              <a:buFont typeface="Calibri" pitchFamily="34" charset="0"/>
              <a:buAutoNum type="arabicPeriod" startAt="3"/>
            </a:pPr>
            <a:r>
              <a:rPr lang="ru-RU" sz="2800" b="1">
                <a:solidFill>
                  <a:schemeClr val="tx2"/>
                </a:solidFill>
                <a:latin typeface="Constantia" pitchFamily="18" charset="0"/>
              </a:rPr>
              <a:t>Экономическая прибыль</a:t>
            </a:r>
            <a:r>
              <a:rPr lang="ru-RU" sz="2800">
                <a:latin typeface="Constantia" pitchFamily="18" charset="0"/>
              </a:rPr>
              <a:t>, представляет собой надбавку к нормальной прибыли и рассчитывается как разница между бухгалтерской прибылью и неявными издержками.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 bwMode="auto">
          <a:ln>
            <a:miter lim="800000"/>
            <a:headEnd/>
            <a:tailEnd/>
          </a:ln>
        </p:spPr>
        <p:txBody>
          <a:bodyPr wrap="square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ru-RU" smtClean="0">
                <a:solidFill>
                  <a:schemeClr val="accent1">
                    <a:satMod val="150000"/>
                  </a:schemeClr>
                </a:solidFill>
              </a:rPr>
              <a:t>СВЕРХнормальная прибыль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 lIns="91440" tIns="45720" rtlCol="0">
            <a:normAutofit fontScale="92500" lnSpcReduction="20000"/>
          </a:bodyPr>
          <a:lstStyle/>
          <a:p>
            <a:pPr marL="438912" indent="-320040" fontAlgn="auto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ru-RU" b="1" smtClean="0"/>
              <a:t>Сверхнормальная прибыль</a:t>
            </a:r>
            <a:r>
              <a:rPr lang="ru-RU" smtClean="0"/>
              <a:t>, или </a:t>
            </a:r>
            <a:r>
              <a:rPr lang="ru-RU" b="1" smtClean="0"/>
              <a:t>монопольная прибыль</a:t>
            </a:r>
            <a:r>
              <a:rPr lang="ru-RU" smtClean="0"/>
              <a:t>, есть излишек сверх </a:t>
            </a:r>
            <a:r>
              <a:rPr lang="ru-RU" b="1" smtClean="0"/>
              <a:t>нормальной прибыли</a:t>
            </a:r>
            <a:r>
              <a:rPr lang="ru-RU" smtClean="0"/>
              <a:t>, обычной для современного по преимуществу монополизированного макрорынка</a:t>
            </a:r>
          </a:p>
          <a:p>
            <a:pPr marL="438912" indent="-320040" fontAlgn="auto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ru-RU" smtClean="0"/>
              <a:t>Этот термин (super-normal profits - сверхнормальная прибыль) используется для описания фирм, работающих в отраслях промышленности, в которых извлекаемая прибыль превосходит все альтернативные издержки.</a:t>
            </a:r>
          </a:p>
          <a:p>
            <a:pPr marL="438912" indent="-320040" fontAlgn="auto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</TotalTime>
  <Words>1305</Words>
  <PresentationFormat>Экран (4:3)</PresentationFormat>
  <Paragraphs>169</Paragraphs>
  <Slides>31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3" baseType="lpstr">
      <vt:lpstr>Office Theme</vt:lpstr>
      <vt:lpstr>Рисунок</vt:lpstr>
      <vt:lpstr>Теория производства и издержек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Условие равновесия производителя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В рыночных теориях фигурируют три вида прибыли: </vt:lpstr>
      <vt:lpstr>Прибыль  </vt:lpstr>
      <vt:lpstr>Слайд 30</vt:lpstr>
      <vt:lpstr>СВЕРХнормальная прибыль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Теория производства и издержек</dc:title>
  <dc:creator>Алия Кабдулшарипова</dc:creator>
  <cp:lastModifiedBy>User</cp:lastModifiedBy>
  <cp:revision>8</cp:revision>
  <dcterms:created xsi:type="dcterms:W3CDTF">2019-02-21T11:56:45Z</dcterms:created>
  <dcterms:modified xsi:type="dcterms:W3CDTF">2019-02-21T13:00:22Z</dcterms:modified>
</cp:coreProperties>
</file>